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7" r:id="rId2"/>
    <p:sldId id="277" r:id="rId3"/>
    <p:sldId id="278" r:id="rId4"/>
    <p:sldId id="280" r:id="rId5"/>
    <p:sldId id="265" r:id="rId6"/>
    <p:sldId id="268" r:id="rId7"/>
    <p:sldId id="282" r:id="rId8"/>
    <p:sldId id="285" r:id="rId9"/>
    <p:sldId id="286" r:id="rId10"/>
    <p:sldId id="287" r:id="rId11"/>
    <p:sldId id="283" r:id="rId12"/>
    <p:sldId id="269" r:id="rId13"/>
    <p:sldId id="267" r:id="rId14"/>
    <p:sldId id="270" r:id="rId15"/>
    <p:sldId id="284" r:id="rId16"/>
    <p:sldId id="259" r:id="rId17"/>
    <p:sldId id="260" r:id="rId18"/>
    <p:sldId id="264" r:id="rId19"/>
    <p:sldId id="273" r:id="rId20"/>
    <p:sldId id="271" r:id="rId21"/>
    <p:sldId id="279"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9" d="100"/>
          <a:sy n="79" d="100"/>
        </p:scale>
        <p:origin x="90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6A3D4C-FB20-486F-A33D-02A27AB85120}" type="datetimeFigureOut">
              <a:rPr kumimoji="1" lang="ja-JP" altLang="en-US" smtClean="0"/>
              <a:t>2021/7/2</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905BA8-D78C-4C59-98CB-0E1E713D5795}" type="slidenum">
              <a:rPr kumimoji="1" lang="ja-JP" altLang="en-US" smtClean="0"/>
              <a:t>‹#›</a:t>
            </a:fld>
            <a:endParaRPr kumimoji="1" lang="ja-JP" altLang="en-US"/>
          </a:p>
        </p:txBody>
      </p:sp>
    </p:spTree>
    <p:extLst>
      <p:ext uri="{BB962C8B-B14F-4D97-AF65-F5344CB8AC3E}">
        <p14:creationId xmlns:p14="http://schemas.microsoft.com/office/powerpoint/2010/main" val="82370243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8E4A1F93-69A3-471B-8D05-15324430A4DD}" type="datetime1">
              <a:rPr kumimoji="1" lang="ja-JP" altLang="en-US" smtClean="0"/>
              <a:t>2021/7/2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3932072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47EC324E-2B01-4D23-82E0-3EC1C190E400}" type="datetime1">
              <a:rPr kumimoji="1" lang="ja-JP" altLang="en-US" smtClean="0"/>
              <a:t>2021/7/2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6069128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09C661C-5EE3-4B7B-8947-29C898E7C4AC}" type="datetime1">
              <a:rPr kumimoji="1" lang="ja-JP" altLang="en-US" smtClean="0"/>
              <a:t>2021/7/2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2536214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28E8E33C-4CBF-4258-9CD2-709B71F25A1F}" type="datetime1">
              <a:rPr kumimoji="1" lang="ja-JP" altLang="en-US" smtClean="0"/>
              <a:t>2021/7/2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469336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A01E1143-36BB-4F4B-A4A4-99763A2BE9AA}" type="datetime1">
              <a:rPr kumimoji="1" lang="ja-JP" altLang="en-US" smtClean="0"/>
              <a:t>2021/7/2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2168288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4A6F5D2E-09FC-4A35-B791-2DDB0EF42AB8}" type="datetime1">
              <a:rPr kumimoji="1" lang="ja-JP" altLang="en-US" smtClean="0"/>
              <a:t>2021/7/2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1301542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C8DEB04E-9403-42AC-BAE7-0FE028A58EA7}" type="datetime1">
              <a:rPr kumimoji="1" lang="ja-JP" altLang="en-US" smtClean="0"/>
              <a:t>2021/7/2</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1742235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D9BEF992-FDCA-41F9-A6CD-E3A221CFA6CA}" type="datetime1">
              <a:rPr kumimoji="1" lang="ja-JP" altLang="en-US" smtClean="0"/>
              <a:t>2021/7/2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1482394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B6F5E9-02FB-4211-A4CE-A63C270DB93E}" type="datetime1">
              <a:rPr kumimoji="1" lang="ja-JP" altLang="en-US" smtClean="0"/>
              <a:t>2021/7/2</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238325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15FF5806-10DC-4FFB-B0D3-2B2071E606F8}" type="datetime1">
              <a:rPr kumimoji="1" lang="ja-JP" altLang="en-US" smtClean="0"/>
              <a:t>2021/7/2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4168409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221CC2B4-5F3D-48EB-A6D8-A1DAE6659061}" type="datetime1">
              <a:rPr kumimoji="1" lang="ja-JP" altLang="en-US" smtClean="0"/>
              <a:t>2021/7/2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2145541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3589A1-A792-4BF6-B490-E826193AAA7C}" type="datetime1">
              <a:rPr kumimoji="1" lang="ja-JP" altLang="en-US" smtClean="0"/>
              <a:t>2021/7/2</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32CB03-0843-4AF8-BFB2-C9917854BC7E}" type="slidenum">
              <a:rPr kumimoji="1" lang="ja-JP" altLang="en-US" smtClean="0"/>
              <a:t>‹#›</a:t>
            </a:fld>
            <a:endParaRPr kumimoji="1" lang="ja-JP" altLang="en-US"/>
          </a:p>
        </p:txBody>
      </p:sp>
    </p:spTree>
    <p:extLst>
      <p:ext uri="{BB962C8B-B14F-4D97-AF65-F5344CB8AC3E}">
        <p14:creationId xmlns:p14="http://schemas.microsoft.com/office/powerpoint/2010/main" val="8117887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qiita.com/u310i/items/3b99b2dfb4897ca83374"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52003" y="1351370"/>
            <a:ext cx="8565419" cy="2597582"/>
          </a:xfrm>
        </p:spPr>
        <p:txBody>
          <a:bodyPr>
            <a:normAutofit fontScale="90000"/>
          </a:bodyPr>
          <a:lstStyle/>
          <a:p>
            <a:r>
              <a:rPr lang="ja-JP" altLang="en-US" dirty="0"/>
              <a:t>観光地検索システム</a:t>
            </a:r>
            <a:r>
              <a:rPr lang="ja-JP" altLang="en-US" dirty="0" smtClean="0"/>
              <a:t>に</a:t>
            </a:r>
            <a:r>
              <a:rPr lang="en-US" altLang="ja-JP" dirty="0" smtClean="0"/>
              <a:t/>
            </a:r>
            <a:br>
              <a:rPr lang="en-US" altLang="ja-JP" dirty="0" smtClean="0"/>
            </a:br>
            <a:r>
              <a:rPr lang="ja-JP" altLang="en-US" dirty="0" smtClean="0"/>
              <a:t>おける</a:t>
            </a:r>
            <a:r>
              <a:rPr lang="ja-JP" altLang="en-US" dirty="0"/>
              <a:t>レスポンス速度</a:t>
            </a:r>
            <a:r>
              <a:rPr lang="ja-JP" altLang="en-US" dirty="0" smtClean="0"/>
              <a:t>を</a:t>
            </a:r>
            <a:r>
              <a:rPr lang="en-US" altLang="ja-JP" dirty="0" smtClean="0"/>
              <a:t/>
            </a:r>
            <a:br>
              <a:rPr lang="en-US" altLang="ja-JP" dirty="0" smtClean="0"/>
            </a:br>
            <a:r>
              <a:rPr lang="ja-JP" altLang="en-US" dirty="0" smtClean="0"/>
              <a:t>考慮</a:t>
            </a:r>
            <a:r>
              <a:rPr lang="ja-JP" altLang="en-US" dirty="0"/>
              <a:t>したロードバランサ</a:t>
            </a:r>
            <a:r>
              <a:rPr lang="en-US" altLang="ja-JP" dirty="0"/>
              <a:t>―</a:t>
            </a:r>
            <a:endParaRPr kumimoji="1" lang="ja-JP" altLang="en-US" dirty="0"/>
          </a:p>
        </p:txBody>
      </p:sp>
      <p:sp>
        <p:nvSpPr>
          <p:cNvPr id="3" name="サブタイトル 2"/>
          <p:cNvSpPr>
            <a:spLocks noGrp="1"/>
          </p:cNvSpPr>
          <p:nvPr>
            <p:ph type="subTitle" idx="1"/>
          </p:nvPr>
        </p:nvSpPr>
        <p:spPr>
          <a:xfrm>
            <a:off x="1015551" y="4382700"/>
            <a:ext cx="6858000" cy="1241823"/>
          </a:xfrm>
        </p:spPr>
        <p:txBody>
          <a:bodyPr/>
          <a:lstStyle/>
          <a:p>
            <a:r>
              <a:rPr kumimoji="1" lang="ja-JP" altLang="en-US" dirty="0" smtClean="0"/>
              <a:t>学籍番号：</a:t>
            </a:r>
            <a:r>
              <a:rPr kumimoji="1" lang="en-US" altLang="ja-JP" dirty="0" smtClean="0"/>
              <a:t>1821086</a:t>
            </a:r>
          </a:p>
          <a:p>
            <a:r>
              <a:rPr lang="ja-JP" altLang="en-US" dirty="0" smtClean="0"/>
              <a:t>氏名：松尾祐介</a:t>
            </a:r>
            <a:endParaRPr kumimoji="1" lang="ja-JP" altLang="en-US" dirty="0"/>
          </a:p>
        </p:txBody>
      </p:sp>
      <p:sp>
        <p:nvSpPr>
          <p:cNvPr id="4" name="スライド番号プレースホルダー 3"/>
          <p:cNvSpPr>
            <a:spLocks noGrp="1"/>
          </p:cNvSpPr>
          <p:nvPr>
            <p:ph type="sldNum" sz="quarter" idx="12"/>
          </p:nvPr>
        </p:nvSpPr>
        <p:spPr/>
        <p:txBody>
          <a:bodyPr/>
          <a:lstStyle/>
          <a:p>
            <a:fld id="{77022724-7A88-4190-89E1-23935288E045}" type="slidenum">
              <a:rPr kumimoji="1" lang="ja-JP" altLang="en-US" smtClean="0"/>
              <a:t>1</a:t>
            </a:fld>
            <a:endParaRPr kumimoji="1" lang="ja-JP" altLang="en-US"/>
          </a:p>
        </p:txBody>
      </p:sp>
    </p:spTree>
    <p:extLst>
      <p:ext uri="{BB962C8B-B14F-4D97-AF65-F5344CB8AC3E}">
        <p14:creationId xmlns:p14="http://schemas.microsoft.com/office/powerpoint/2010/main" val="32189761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63914" y="195193"/>
            <a:ext cx="7886700" cy="1325563"/>
          </a:xfrm>
        </p:spPr>
        <p:txBody>
          <a:bodyPr/>
          <a:lstStyle/>
          <a:p>
            <a:r>
              <a:rPr lang="ja-JP" altLang="en-US" sz="4000" dirty="0" smtClean="0"/>
              <a:t>今後について</a:t>
            </a:r>
            <a:endParaRPr kumimoji="1" lang="ja-JP" altLang="en-US"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10</a:t>
            </a:fld>
            <a:endParaRPr kumimoji="1" lang="ja-JP" altLang="en-US"/>
          </a:p>
        </p:txBody>
      </p:sp>
      <p:sp>
        <p:nvSpPr>
          <p:cNvPr id="5" name="コンテンツ プレースホルダー 2"/>
          <p:cNvSpPr>
            <a:spLocks noGrp="1"/>
          </p:cNvSpPr>
          <p:nvPr>
            <p:ph idx="1"/>
          </p:nvPr>
        </p:nvSpPr>
        <p:spPr>
          <a:xfrm>
            <a:off x="468074" y="1333515"/>
            <a:ext cx="8078380" cy="3869664"/>
          </a:xfrm>
        </p:spPr>
        <p:txBody>
          <a:bodyPr>
            <a:noAutofit/>
          </a:bodyPr>
          <a:lstStyle/>
          <a:p>
            <a:r>
              <a:rPr lang="en-US" altLang="ja-JP" dirty="0" smtClean="0"/>
              <a:t>PC</a:t>
            </a:r>
            <a:r>
              <a:rPr lang="ja-JP" altLang="en-US" dirty="0" smtClean="0"/>
              <a:t>で</a:t>
            </a:r>
            <a:r>
              <a:rPr lang="en-US" altLang="ja-JP" dirty="0" smtClean="0"/>
              <a:t>NGINX</a:t>
            </a:r>
            <a:r>
              <a:rPr lang="ja-JP" altLang="en-US" dirty="0" smtClean="0"/>
              <a:t>を使ってロードバランスをしていた。</a:t>
            </a:r>
            <a:r>
              <a:rPr lang="en-US" altLang="ja-JP" dirty="0" smtClean="0"/>
              <a:t/>
            </a:r>
            <a:br>
              <a:rPr lang="en-US" altLang="ja-JP" dirty="0" smtClean="0"/>
            </a:br>
            <a:endParaRPr lang="en-US" altLang="ja-JP" dirty="0" smtClean="0"/>
          </a:p>
          <a:p>
            <a:r>
              <a:rPr lang="ja-JP" altLang="en-US" dirty="0" smtClean="0"/>
              <a:t>デプロイ</a:t>
            </a:r>
            <a:r>
              <a:rPr lang="ja-JP" altLang="en-US" dirty="0"/>
              <a:t>のことも</a:t>
            </a:r>
            <a:r>
              <a:rPr lang="ja-JP" altLang="en-US" dirty="0" smtClean="0"/>
              <a:t>考えて、ラズベリーパイに</a:t>
            </a:r>
            <a:r>
              <a:rPr lang="en-US" altLang="ja-JP" dirty="0" smtClean="0"/>
              <a:t>NGINX</a:t>
            </a:r>
            <a:r>
              <a:rPr lang="ja-JP" altLang="en-US" dirty="0" smtClean="0"/>
              <a:t>を入れて実装してみたい。</a:t>
            </a:r>
            <a:r>
              <a:rPr lang="en-US" altLang="ja-JP" dirty="0" smtClean="0"/>
              <a:t/>
            </a:r>
            <a:br>
              <a:rPr lang="en-US" altLang="ja-JP" dirty="0" smtClean="0"/>
            </a:br>
            <a:r>
              <a:rPr lang="en-US" altLang="ja-JP" sz="2000" dirty="0" smtClean="0"/>
              <a:t>(</a:t>
            </a:r>
            <a:r>
              <a:rPr lang="ja-JP" altLang="en-US" sz="2000" dirty="0" smtClean="0"/>
              <a:t>ラズパイが余っていたらまた</a:t>
            </a:r>
            <a:r>
              <a:rPr lang="en-US" altLang="ja-JP" sz="2000" dirty="0" smtClean="0"/>
              <a:t>1</a:t>
            </a:r>
            <a:r>
              <a:rPr lang="ja-JP" altLang="en-US" sz="2000" dirty="0" smtClean="0"/>
              <a:t>台借りれないか聞いてみる。</a:t>
            </a:r>
            <a:r>
              <a:rPr lang="en-US" altLang="ja-JP" sz="2000" dirty="0" smtClean="0"/>
              <a:t>)</a:t>
            </a:r>
          </a:p>
          <a:p>
            <a:endParaRPr kumimoji="1" lang="en-US" altLang="ja-JP" dirty="0"/>
          </a:p>
          <a:p>
            <a:r>
              <a:rPr lang="ja-JP" altLang="en-US" dirty="0" smtClean="0"/>
              <a:t>コンフィグを書き換える</a:t>
            </a:r>
            <a:r>
              <a:rPr lang="ja-JP" altLang="en-US" sz="2400" dirty="0" smtClean="0"/>
              <a:t>（重みづけ変更）</a:t>
            </a:r>
            <a:r>
              <a:rPr lang="ja-JP" altLang="en-US" dirty="0" smtClean="0"/>
              <a:t>プログラムを作る。</a:t>
            </a:r>
            <a:endParaRPr lang="en-US" altLang="ja-JP" dirty="0" smtClean="0"/>
          </a:p>
        </p:txBody>
      </p:sp>
    </p:spTree>
    <p:extLst>
      <p:ext uri="{BB962C8B-B14F-4D97-AF65-F5344CB8AC3E}">
        <p14:creationId xmlns:p14="http://schemas.microsoft.com/office/powerpoint/2010/main" val="3617604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関連研究</a:t>
            </a:r>
            <a:endParaRPr kumimoji="1" lang="ja-JP" altLang="en-US"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11</a:t>
            </a:fld>
            <a:endParaRPr kumimoji="1" lang="ja-JP" altLang="en-US"/>
          </a:p>
        </p:txBody>
      </p:sp>
      <p:sp>
        <p:nvSpPr>
          <p:cNvPr id="5" name="コンテンツ プレースホルダー 2"/>
          <p:cNvSpPr>
            <a:spLocks noGrp="1"/>
          </p:cNvSpPr>
          <p:nvPr>
            <p:ph idx="1"/>
          </p:nvPr>
        </p:nvSpPr>
        <p:spPr>
          <a:xfrm>
            <a:off x="628650" y="1847851"/>
            <a:ext cx="7886700" cy="4351338"/>
          </a:xfrm>
        </p:spPr>
        <p:txBody>
          <a:bodyPr/>
          <a:lstStyle/>
          <a:p>
            <a:r>
              <a:rPr lang="ja-JP" altLang="en-US" dirty="0" smtClean="0"/>
              <a:t>調査中</a:t>
            </a:r>
            <a:r>
              <a:rPr lang="en-US" altLang="ja-JP" dirty="0" smtClean="0"/>
              <a:t>…</a:t>
            </a:r>
          </a:p>
          <a:p>
            <a:pPr marL="0" indent="0">
              <a:buNone/>
            </a:pPr>
            <a:endParaRPr lang="en-US" altLang="ja-JP" dirty="0" smtClean="0"/>
          </a:p>
          <a:p>
            <a:endParaRPr kumimoji="1" lang="en-US" altLang="ja-JP" dirty="0"/>
          </a:p>
          <a:p>
            <a:endParaRPr kumimoji="1" lang="en-US" altLang="ja-JP" dirty="0" smtClean="0"/>
          </a:p>
        </p:txBody>
      </p:sp>
    </p:spTree>
    <p:extLst>
      <p:ext uri="{BB962C8B-B14F-4D97-AF65-F5344CB8AC3E}">
        <p14:creationId xmlns:p14="http://schemas.microsoft.com/office/powerpoint/2010/main" val="1109898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既存技術</a:t>
            </a:r>
            <a:endParaRPr kumimoji="1" lang="ja-JP" altLang="en-US" dirty="0"/>
          </a:p>
        </p:txBody>
      </p:sp>
      <p:pic>
        <p:nvPicPr>
          <p:cNvPr id="5" name="コンテンツ プレースホルダー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8950" y="1690689"/>
            <a:ext cx="7886700" cy="4197860"/>
          </a:xfrm>
        </p:spPr>
      </p:pic>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12</a:t>
            </a:fld>
            <a:endParaRPr kumimoji="1" lang="ja-JP" altLang="en-US"/>
          </a:p>
        </p:txBody>
      </p:sp>
    </p:spTree>
    <p:extLst>
      <p:ext uri="{BB962C8B-B14F-4D97-AF65-F5344CB8AC3E}">
        <p14:creationId xmlns:p14="http://schemas.microsoft.com/office/powerpoint/2010/main" val="1854312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研究課題</a:t>
            </a:r>
            <a:endParaRPr kumimoji="1" lang="ja-JP" altLang="en-US" dirty="0"/>
          </a:p>
        </p:txBody>
      </p:sp>
      <p:sp>
        <p:nvSpPr>
          <p:cNvPr id="3" name="コンテンツ プレースホルダー 2"/>
          <p:cNvSpPr>
            <a:spLocks noGrp="1"/>
          </p:cNvSpPr>
          <p:nvPr>
            <p:ph idx="1"/>
          </p:nvPr>
        </p:nvSpPr>
        <p:spPr>
          <a:xfrm>
            <a:off x="628650" y="1595495"/>
            <a:ext cx="7886700" cy="2815867"/>
          </a:xfrm>
        </p:spPr>
        <p:txBody>
          <a:bodyPr>
            <a:normAutofit/>
          </a:bodyPr>
          <a:lstStyle/>
          <a:p>
            <a:pPr>
              <a:lnSpc>
                <a:spcPct val="120000"/>
              </a:lnSpc>
            </a:pPr>
            <a:r>
              <a:rPr lang="ja-JP" altLang="en-US" dirty="0" smtClean="0"/>
              <a:t>既存技術では、導入のしやすさからラウンドロビン接続がよく利用されている。</a:t>
            </a:r>
            <a:endParaRPr lang="en-US" altLang="ja-JP" dirty="0"/>
          </a:p>
          <a:p>
            <a:pPr>
              <a:lnSpc>
                <a:spcPct val="120000"/>
              </a:lnSpc>
            </a:pPr>
            <a:r>
              <a:rPr lang="ja-JP" altLang="en-US" dirty="0" smtClean="0"/>
              <a:t>しかしＬＢからあまりに距離がはなれていたり、接続状況が悪くなると</a:t>
            </a:r>
            <a:r>
              <a:rPr lang="en-US" altLang="ja-JP" dirty="0" smtClean="0"/>
              <a:t>LB</a:t>
            </a:r>
            <a:r>
              <a:rPr lang="ja-JP" altLang="en-US" dirty="0" smtClean="0"/>
              <a:t>とサーバとの間にボトルネックが発生する。</a:t>
            </a:r>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13</a:t>
            </a:fld>
            <a:endParaRPr kumimoji="1" lang="ja-JP" altLang="en-US"/>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t="15196" b="10847"/>
          <a:stretch/>
        </p:blipFill>
        <p:spPr>
          <a:xfrm>
            <a:off x="1963096" y="4222322"/>
            <a:ext cx="5217808" cy="2323070"/>
          </a:xfrm>
          <a:prstGeom prst="rect">
            <a:avLst/>
          </a:prstGeom>
        </p:spPr>
      </p:pic>
    </p:spTree>
    <p:extLst>
      <p:ext uri="{BB962C8B-B14F-4D97-AF65-F5344CB8AC3E}">
        <p14:creationId xmlns:p14="http://schemas.microsoft.com/office/powerpoint/2010/main" val="2285270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研究課題</a:t>
            </a:r>
            <a:endParaRPr kumimoji="1" lang="ja-JP" altLang="en-US" dirty="0"/>
          </a:p>
        </p:txBody>
      </p:sp>
      <p:sp>
        <p:nvSpPr>
          <p:cNvPr id="3" name="コンテンツ プレースホルダー 2"/>
          <p:cNvSpPr>
            <a:spLocks noGrp="1"/>
          </p:cNvSpPr>
          <p:nvPr>
            <p:ph idx="1"/>
          </p:nvPr>
        </p:nvSpPr>
        <p:spPr>
          <a:xfrm>
            <a:off x="628650" y="1595494"/>
            <a:ext cx="7886700" cy="4760857"/>
          </a:xfrm>
        </p:spPr>
        <p:txBody>
          <a:bodyPr>
            <a:normAutofit/>
          </a:bodyPr>
          <a:lstStyle/>
          <a:p>
            <a:pPr>
              <a:lnSpc>
                <a:spcPct val="120000"/>
              </a:lnSpc>
            </a:pPr>
            <a:r>
              <a:rPr lang="ja-JP" altLang="en-US" dirty="0" smtClean="0"/>
              <a:t>結果的にロードバランスしてもＷＥＢページの表示は早くならないことが懸念される。</a:t>
            </a:r>
            <a:endParaRPr lang="en-US" altLang="ja-JP" dirty="0" smtClean="0"/>
          </a:p>
          <a:p>
            <a:pPr>
              <a:lnSpc>
                <a:spcPct val="120000"/>
              </a:lnSpc>
            </a:pPr>
            <a:r>
              <a:rPr lang="ja-JP" altLang="en-US" dirty="0" smtClean="0"/>
              <a:t>ベースは</a:t>
            </a:r>
            <a:r>
              <a:rPr lang="ja-JP" altLang="en-US" dirty="0"/>
              <a:t>現在のコネクション数が最も小さいサーバに</a:t>
            </a:r>
            <a:r>
              <a:rPr lang="ja-JP" altLang="en-US" dirty="0" smtClean="0"/>
              <a:t>転送するリーストコネクション。補助的にネットワーク速度を計測し自動で割り振るシステムができればより良いＬＢができるのではないかと考えた。</a:t>
            </a:r>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14</a:t>
            </a:fld>
            <a:endParaRPr kumimoji="1" lang="ja-JP" altLang="en-US"/>
          </a:p>
        </p:txBody>
      </p:sp>
    </p:spTree>
    <p:extLst>
      <p:ext uri="{BB962C8B-B14F-4D97-AF65-F5344CB8AC3E}">
        <p14:creationId xmlns:p14="http://schemas.microsoft.com/office/powerpoint/2010/main" val="512261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5477324"/>
          </a:xfrm>
        </p:spPr>
        <p:txBody>
          <a:bodyPr>
            <a:normAutofit/>
          </a:bodyPr>
          <a:lstStyle/>
          <a:p>
            <a:pPr algn="ctr"/>
            <a:r>
              <a:rPr lang="ja-JP" altLang="en-US" sz="6600" dirty="0"/>
              <a:t>卒</a:t>
            </a:r>
            <a:r>
              <a:rPr lang="ja-JP" altLang="en-US" sz="6600" dirty="0" smtClean="0"/>
              <a:t>研</a:t>
            </a:r>
            <a:r>
              <a:rPr lang="en-US" altLang="ja-JP" sz="6600" dirty="0" smtClean="0"/>
              <a:t/>
            </a:r>
            <a:br>
              <a:rPr lang="en-US" altLang="ja-JP" sz="6600" dirty="0" smtClean="0"/>
            </a:br>
            <a:r>
              <a:rPr lang="ja-JP" altLang="en-US" sz="6600" dirty="0" smtClean="0"/>
              <a:t>プログラム</a:t>
            </a:r>
            <a:r>
              <a:rPr lang="en-US" altLang="ja-JP" sz="6600" dirty="0" smtClean="0"/>
              <a:t/>
            </a:r>
            <a:br>
              <a:rPr lang="en-US" altLang="ja-JP" sz="6600" dirty="0" smtClean="0"/>
            </a:br>
            <a:r>
              <a:rPr lang="ja-JP" altLang="en-US" sz="6600" dirty="0" smtClean="0"/>
              <a:t>実験</a:t>
            </a:r>
            <a:r>
              <a:rPr lang="ja-JP" altLang="en-US" sz="6600" dirty="0"/>
              <a:t>システムの説明</a:t>
            </a:r>
            <a:endParaRPr kumimoji="1" lang="ja-JP" altLang="en-US" sz="66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15</a:t>
            </a:fld>
            <a:endParaRPr kumimoji="1" lang="ja-JP" altLang="en-US"/>
          </a:p>
        </p:txBody>
      </p:sp>
    </p:spTree>
    <p:extLst>
      <p:ext uri="{BB962C8B-B14F-4D97-AF65-F5344CB8AC3E}">
        <p14:creationId xmlns:p14="http://schemas.microsoft.com/office/powerpoint/2010/main" val="1887960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Kait.jp</a:t>
            </a:r>
            <a:r>
              <a:rPr kumimoji="1" lang="ja-JP" altLang="en-US" dirty="0" smtClean="0"/>
              <a:t>応答速度の計測結果</a:t>
            </a:r>
            <a:endParaRPr kumimoji="1" lang="ja-JP" altLang="en-US"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16</a:t>
            </a:fld>
            <a:endParaRPr kumimoji="1"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829" y="1565378"/>
            <a:ext cx="1879806" cy="4361335"/>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813" y="1565378"/>
            <a:ext cx="1906023" cy="4303479"/>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4160" y="1527938"/>
            <a:ext cx="1796844" cy="4378357"/>
          </a:xfrm>
          <a:prstGeom prst="rect">
            <a:avLst/>
          </a:prstGeom>
        </p:spPr>
      </p:pic>
      <p:sp>
        <p:nvSpPr>
          <p:cNvPr id="10" name="テキスト ボックス 9"/>
          <p:cNvSpPr txBox="1"/>
          <p:nvPr/>
        </p:nvSpPr>
        <p:spPr>
          <a:xfrm>
            <a:off x="565134" y="6007437"/>
            <a:ext cx="8013732" cy="369332"/>
          </a:xfrm>
          <a:prstGeom prst="rect">
            <a:avLst/>
          </a:prstGeom>
          <a:noFill/>
        </p:spPr>
        <p:txBody>
          <a:bodyPr wrap="none" rtlCol="0">
            <a:spAutoFit/>
          </a:bodyPr>
          <a:lstStyle/>
          <a:p>
            <a:r>
              <a:rPr kumimoji="1" lang="ja-JP" altLang="en-US" dirty="0" smtClean="0"/>
              <a:t>前回作った</a:t>
            </a:r>
            <a:r>
              <a:rPr kumimoji="1" lang="en-US" altLang="ja-JP" dirty="0" smtClean="0"/>
              <a:t>WEB</a:t>
            </a:r>
            <a:r>
              <a:rPr kumimoji="1" lang="ja-JP" altLang="en-US" dirty="0" smtClean="0"/>
              <a:t>サーバレスポンス時間計測プログラムを用いてログを出した</a:t>
            </a:r>
            <a:endParaRPr kumimoji="1" lang="ja-JP" altLang="en-US" dirty="0"/>
          </a:p>
        </p:txBody>
      </p:sp>
    </p:spTree>
    <p:extLst>
      <p:ext uri="{BB962C8B-B14F-4D97-AF65-F5344CB8AC3E}">
        <p14:creationId xmlns:p14="http://schemas.microsoft.com/office/powerpoint/2010/main" val="15214315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446047"/>
            <a:ext cx="7886700" cy="844620"/>
          </a:xfrm>
        </p:spPr>
        <p:txBody>
          <a:bodyPr>
            <a:normAutofit/>
          </a:bodyPr>
          <a:lstStyle/>
          <a:p>
            <a:r>
              <a:rPr kumimoji="1" lang="ja-JP" altLang="en-US" sz="4000" dirty="0" smtClean="0"/>
              <a:t>平均を出すプログラム</a:t>
            </a:r>
            <a:endParaRPr kumimoji="1" lang="ja-JP" altLang="en-US" sz="4800"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17</a:t>
            </a:fld>
            <a:endParaRPr kumimoji="1" lang="ja-JP" altLang="en-US" dirty="0"/>
          </a:p>
        </p:txBody>
      </p:sp>
      <p:pic>
        <p:nvPicPr>
          <p:cNvPr id="12" name="図 11"/>
          <p:cNvPicPr>
            <a:picLocks noChangeAspect="1"/>
          </p:cNvPicPr>
          <p:nvPr/>
        </p:nvPicPr>
        <p:blipFill rotWithShape="1">
          <a:blip r:embed="rId2">
            <a:extLst>
              <a:ext uri="{28A0092B-C50C-407E-A947-70E740481C1C}">
                <a14:useLocalDpi xmlns:a14="http://schemas.microsoft.com/office/drawing/2010/main" val="0"/>
              </a:ext>
            </a:extLst>
          </a:blip>
          <a:srcRect t="26240" r="37352"/>
          <a:stretch/>
        </p:blipFill>
        <p:spPr>
          <a:xfrm>
            <a:off x="474903" y="1428231"/>
            <a:ext cx="4372228" cy="4515400"/>
          </a:xfrm>
          <a:prstGeom prst="rect">
            <a:avLst/>
          </a:prstGeom>
        </p:spPr>
      </p:pic>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r="44318"/>
          <a:stretch/>
        </p:blipFill>
        <p:spPr>
          <a:xfrm>
            <a:off x="4989581" y="1428231"/>
            <a:ext cx="3525769" cy="1309165"/>
          </a:xfrm>
          <a:prstGeom prst="rect">
            <a:avLst/>
          </a:prstGeom>
        </p:spPr>
      </p:pic>
      <p:sp>
        <p:nvSpPr>
          <p:cNvPr id="14" name="テキスト ボックス 13"/>
          <p:cNvSpPr txBox="1"/>
          <p:nvPr/>
        </p:nvSpPr>
        <p:spPr>
          <a:xfrm>
            <a:off x="5320444" y="3366086"/>
            <a:ext cx="3042821" cy="830997"/>
          </a:xfrm>
          <a:prstGeom prst="rect">
            <a:avLst/>
          </a:prstGeom>
          <a:noFill/>
        </p:spPr>
        <p:txBody>
          <a:bodyPr wrap="none" rtlCol="0">
            <a:spAutoFit/>
          </a:bodyPr>
          <a:lstStyle/>
          <a:p>
            <a:r>
              <a:rPr kumimoji="1" lang="en-US" altLang="ja-JP" sz="2400" dirty="0" smtClean="0"/>
              <a:t>kait.jp</a:t>
            </a:r>
            <a:r>
              <a:rPr kumimoji="1" lang="ja-JP" altLang="en-US" sz="2400" dirty="0" smtClean="0"/>
              <a:t>の応答速度は</a:t>
            </a:r>
            <a:r>
              <a:rPr kumimoji="1" lang="en-US" altLang="ja-JP" sz="2400" dirty="0" smtClean="0"/>
              <a:t/>
            </a:r>
            <a:br>
              <a:rPr kumimoji="1" lang="en-US" altLang="ja-JP" sz="2400" dirty="0" smtClean="0"/>
            </a:br>
            <a:r>
              <a:rPr kumimoji="1" lang="ja-JP" altLang="en-US" sz="2400" b="1" dirty="0" smtClean="0"/>
              <a:t>平均</a:t>
            </a:r>
            <a:r>
              <a:rPr kumimoji="1" lang="en-US" altLang="ja-JP" sz="2400" b="1" dirty="0" smtClean="0"/>
              <a:t>0.282</a:t>
            </a:r>
            <a:r>
              <a:rPr kumimoji="1" lang="ja-JP" altLang="en-US" sz="2400" b="1" dirty="0" smtClean="0"/>
              <a:t>秒</a:t>
            </a:r>
            <a:r>
              <a:rPr kumimoji="1" lang="ja-JP" altLang="en-US" sz="2400" dirty="0" smtClean="0"/>
              <a:t>だった。</a:t>
            </a:r>
            <a:endParaRPr kumimoji="1" lang="ja-JP" altLang="en-US" sz="2400" dirty="0"/>
          </a:p>
        </p:txBody>
      </p:sp>
      <p:sp>
        <p:nvSpPr>
          <p:cNvPr id="15" name="右矢印 14"/>
          <p:cNvSpPr/>
          <p:nvPr/>
        </p:nvSpPr>
        <p:spPr>
          <a:xfrm rot="16200000">
            <a:off x="5429755" y="2752174"/>
            <a:ext cx="574535" cy="420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414248" y="5923039"/>
            <a:ext cx="4493538" cy="461665"/>
          </a:xfrm>
          <a:prstGeom prst="rect">
            <a:avLst/>
          </a:prstGeom>
          <a:noFill/>
        </p:spPr>
        <p:txBody>
          <a:bodyPr wrap="none" rtlCol="0">
            <a:spAutoFit/>
          </a:bodyPr>
          <a:lstStyle/>
          <a:p>
            <a:r>
              <a:rPr kumimoji="1" lang="ja-JP" altLang="en-US" sz="2400" dirty="0" smtClean="0"/>
              <a:t>ログから平均を出すプログラム</a:t>
            </a:r>
            <a:endParaRPr kumimoji="1" lang="ja-JP" altLang="en-US" sz="2400" dirty="0"/>
          </a:p>
        </p:txBody>
      </p:sp>
      <p:sp>
        <p:nvSpPr>
          <p:cNvPr id="17" name="テキスト ボックス 16"/>
          <p:cNvSpPr txBox="1"/>
          <p:nvPr/>
        </p:nvSpPr>
        <p:spPr>
          <a:xfrm>
            <a:off x="6133969" y="2711827"/>
            <a:ext cx="1415772" cy="461665"/>
          </a:xfrm>
          <a:prstGeom prst="rect">
            <a:avLst/>
          </a:prstGeom>
          <a:noFill/>
        </p:spPr>
        <p:txBody>
          <a:bodyPr wrap="none" rtlCol="0">
            <a:spAutoFit/>
          </a:bodyPr>
          <a:lstStyle/>
          <a:p>
            <a:r>
              <a:rPr kumimoji="1" lang="ja-JP" altLang="en-US" sz="2400" dirty="0" smtClean="0"/>
              <a:t>実行結果</a:t>
            </a:r>
            <a:endParaRPr kumimoji="1" lang="ja-JP" altLang="en-US" sz="2400" dirty="0"/>
          </a:p>
        </p:txBody>
      </p:sp>
    </p:spTree>
    <p:extLst>
      <p:ext uri="{BB962C8B-B14F-4D97-AF65-F5344CB8AC3E}">
        <p14:creationId xmlns:p14="http://schemas.microsoft.com/office/powerpoint/2010/main" val="7879937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プログラムが正しく動いているか</a:t>
            </a:r>
            <a:endParaRPr kumimoji="1" lang="ja-JP" altLang="en-US" sz="4000" dirty="0"/>
          </a:p>
        </p:txBody>
      </p:sp>
      <p:sp>
        <p:nvSpPr>
          <p:cNvPr id="3" name="コンテンツ プレースホルダー 2"/>
          <p:cNvSpPr>
            <a:spLocks noGrp="1"/>
          </p:cNvSpPr>
          <p:nvPr>
            <p:ph idx="1"/>
          </p:nvPr>
        </p:nvSpPr>
        <p:spPr>
          <a:xfrm>
            <a:off x="628650" y="1676690"/>
            <a:ext cx="7886700" cy="1067887"/>
          </a:xfrm>
        </p:spPr>
        <p:txBody>
          <a:bodyPr>
            <a:normAutofit/>
          </a:bodyPr>
          <a:lstStyle/>
          <a:p>
            <a:r>
              <a:rPr lang="ja-JP" altLang="en-US" dirty="0" smtClean="0"/>
              <a:t>プログラムが正しく動いていないと結果が間違えることになるので</a:t>
            </a:r>
            <a:r>
              <a:rPr lang="en-US" altLang="ja-JP" dirty="0" smtClean="0"/>
              <a:t>Excel</a:t>
            </a:r>
            <a:r>
              <a:rPr lang="ja-JP" altLang="en-US" dirty="0" smtClean="0"/>
              <a:t>で検証</a:t>
            </a:r>
            <a:endParaRPr lang="en-US" altLang="ja-JP" dirty="0" smtClean="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18</a:t>
            </a:fld>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626475"/>
            <a:ext cx="4134062" cy="3086259"/>
          </a:xfrm>
          <a:prstGeom prst="rect">
            <a:avLst/>
          </a:prstGeom>
        </p:spPr>
      </p:pic>
      <p:pic>
        <p:nvPicPr>
          <p:cNvPr id="6" name="図 5"/>
          <p:cNvPicPr>
            <a:picLocks noChangeAspect="1"/>
          </p:cNvPicPr>
          <p:nvPr/>
        </p:nvPicPr>
        <p:blipFill>
          <a:blip r:embed="rId3"/>
          <a:stretch>
            <a:fillRect/>
          </a:stretch>
        </p:blipFill>
        <p:spPr>
          <a:xfrm>
            <a:off x="4991557" y="2744577"/>
            <a:ext cx="3523793" cy="1310754"/>
          </a:xfrm>
          <a:prstGeom prst="rect">
            <a:avLst/>
          </a:prstGeom>
        </p:spPr>
      </p:pic>
      <p:sp>
        <p:nvSpPr>
          <p:cNvPr id="7" name="上矢印 6"/>
          <p:cNvSpPr/>
          <p:nvPr/>
        </p:nvSpPr>
        <p:spPr>
          <a:xfrm rot="19903485">
            <a:off x="3897600" y="3923407"/>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p:cNvSpPr/>
          <p:nvPr/>
        </p:nvSpPr>
        <p:spPr>
          <a:xfrm rot="1724724">
            <a:off x="5559582" y="3980639"/>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964064" y="4371474"/>
            <a:ext cx="1826141" cy="584775"/>
          </a:xfrm>
          <a:prstGeom prst="rect">
            <a:avLst/>
          </a:prstGeom>
          <a:noFill/>
        </p:spPr>
        <p:txBody>
          <a:bodyPr wrap="none" rtlCol="0">
            <a:spAutoFit/>
          </a:bodyPr>
          <a:lstStyle/>
          <a:p>
            <a:r>
              <a:rPr kumimoji="1" lang="ja-JP" altLang="en-US" sz="3200" dirty="0" smtClean="0"/>
              <a:t>一致した</a:t>
            </a:r>
            <a:endParaRPr kumimoji="1" lang="ja-JP" altLang="en-US" sz="3200" dirty="0"/>
          </a:p>
        </p:txBody>
      </p:sp>
      <p:sp>
        <p:nvSpPr>
          <p:cNvPr id="11" name="テキスト ボックス 10"/>
          <p:cNvSpPr txBox="1"/>
          <p:nvPr/>
        </p:nvSpPr>
        <p:spPr>
          <a:xfrm>
            <a:off x="6087853" y="4102765"/>
            <a:ext cx="2698175" cy="307777"/>
          </a:xfrm>
          <a:prstGeom prst="rect">
            <a:avLst/>
          </a:prstGeom>
          <a:noFill/>
        </p:spPr>
        <p:txBody>
          <a:bodyPr wrap="none" rtlCol="0">
            <a:spAutoFit/>
          </a:bodyPr>
          <a:lstStyle/>
          <a:p>
            <a:r>
              <a:rPr kumimoji="1" lang="ja-JP" altLang="en-US" sz="1400" dirty="0" smtClean="0"/>
              <a:t>ログから平均を出すプログラム</a:t>
            </a:r>
            <a:endParaRPr kumimoji="1" lang="ja-JP" altLang="en-US" sz="1400" dirty="0"/>
          </a:p>
        </p:txBody>
      </p:sp>
      <p:sp>
        <p:nvSpPr>
          <p:cNvPr id="12" name="テキスト ボックス 11"/>
          <p:cNvSpPr txBox="1"/>
          <p:nvPr/>
        </p:nvSpPr>
        <p:spPr>
          <a:xfrm>
            <a:off x="1798646" y="5799382"/>
            <a:ext cx="1794070" cy="369332"/>
          </a:xfrm>
          <a:prstGeom prst="rect">
            <a:avLst/>
          </a:prstGeom>
          <a:noFill/>
        </p:spPr>
        <p:txBody>
          <a:bodyPr wrap="square" rtlCol="0">
            <a:spAutoFit/>
          </a:bodyPr>
          <a:lstStyle/>
          <a:p>
            <a:r>
              <a:rPr kumimoji="1" lang="en-US" altLang="ja-JP" dirty="0" smtClean="0"/>
              <a:t>Excel</a:t>
            </a:r>
            <a:r>
              <a:rPr kumimoji="1" lang="ja-JP" altLang="en-US" dirty="0" smtClean="0"/>
              <a:t>の</a:t>
            </a:r>
            <a:r>
              <a:rPr kumimoji="1" lang="en-US" altLang="ja-JP" dirty="0" smtClean="0"/>
              <a:t>AVARAGE</a:t>
            </a:r>
            <a:endParaRPr kumimoji="1" lang="ja-JP" altLang="en-US" dirty="0"/>
          </a:p>
        </p:txBody>
      </p:sp>
    </p:spTree>
    <p:extLst>
      <p:ext uri="{BB962C8B-B14F-4D97-AF65-F5344CB8AC3E}">
        <p14:creationId xmlns:p14="http://schemas.microsoft.com/office/powerpoint/2010/main" val="14817024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1690143"/>
            <a:ext cx="8771766" cy="543259"/>
          </a:xfrm>
        </p:spPr>
        <p:txBody>
          <a:bodyPr>
            <a:normAutofit/>
          </a:bodyPr>
          <a:lstStyle/>
          <a:p>
            <a:r>
              <a:rPr lang="ja-JP" altLang="en-US" dirty="0" smtClean="0"/>
              <a:t>簡易的</a:t>
            </a:r>
            <a:r>
              <a:rPr lang="ja-JP" altLang="en-US" dirty="0"/>
              <a:t>な検索システムを作成しデータベースと接続</a:t>
            </a:r>
            <a:r>
              <a:rPr lang="ja-JP" altLang="en-US" dirty="0" smtClean="0"/>
              <a:t>。</a:t>
            </a:r>
            <a:endParaRPr lang="en-US" altLang="ja-JP" dirty="0" smtClean="0"/>
          </a:p>
          <a:p>
            <a:pPr lvl="1"/>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19</a:t>
            </a:fld>
            <a:endParaRPr kumimoji="1" lang="ja-JP" altLang="en-US"/>
          </a:p>
        </p:txBody>
      </p:sp>
      <p:sp>
        <p:nvSpPr>
          <p:cNvPr id="6" name="タイトル 1"/>
          <p:cNvSpPr>
            <a:spLocks noGrp="1"/>
          </p:cNvSpPr>
          <p:nvPr>
            <p:ph type="title"/>
          </p:nvPr>
        </p:nvSpPr>
        <p:spPr/>
        <p:txBody>
          <a:bodyPr>
            <a:normAutofit/>
          </a:bodyPr>
          <a:lstStyle/>
          <a:p>
            <a:r>
              <a:rPr kumimoji="1" lang="ja-JP" altLang="en-US" sz="4000" dirty="0" smtClean="0"/>
              <a:t>ラズパイ上に検索システムの作成</a:t>
            </a:r>
            <a:endParaRPr kumimoji="1" lang="ja-JP" altLang="en-US" sz="4000"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r="27202"/>
          <a:stretch/>
        </p:blipFill>
        <p:spPr>
          <a:xfrm>
            <a:off x="345428" y="2331740"/>
            <a:ext cx="4283216" cy="3138427"/>
          </a:xfrm>
          <a:prstGeom prst="rect">
            <a:avLst/>
          </a:prstGeom>
        </p:spPr>
      </p:pic>
      <p:pic>
        <p:nvPicPr>
          <p:cNvPr id="9" name="図 8"/>
          <p:cNvPicPr>
            <a:picLocks noChangeAspect="1"/>
          </p:cNvPicPr>
          <p:nvPr/>
        </p:nvPicPr>
        <p:blipFill>
          <a:blip r:embed="rId3"/>
          <a:stretch>
            <a:fillRect/>
          </a:stretch>
        </p:blipFill>
        <p:spPr>
          <a:xfrm>
            <a:off x="4945793" y="2331740"/>
            <a:ext cx="3389004" cy="2960302"/>
          </a:xfrm>
          <a:prstGeom prst="rect">
            <a:avLst/>
          </a:prstGeom>
        </p:spPr>
      </p:pic>
      <p:sp>
        <p:nvSpPr>
          <p:cNvPr id="10" name="テキスト ボックス 9"/>
          <p:cNvSpPr txBox="1"/>
          <p:nvPr/>
        </p:nvSpPr>
        <p:spPr>
          <a:xfrm>
            <a:off x="1437811" y="4922710"/>
            <a:ext cx="1800493" cy="369332"/>
          </a:xfrm>
          <a:prstGeom prst="rect">
            <a:avLst/>
          </a:prstGeom>
          <a:noFill/>
        </p:spPr>
        <p:txBody>
          <a:bodyPr wrap="none" rtlCol="0">
            <a:spAutoFit/>
          </a:bodyPr>
          <a:lstStyle/>
          <a:p>
            <a:r>
              <a:rPr kumimoji="1" lang="ja-JP" altLang="en-US" dirty="0" smtClean="0"/>
              <a:t>観光地入力画面</a:t>
            </a:r>
            <a:endParaRPr kumimoji="1" lang="ja-JP" altLang="en-US" dirty="0"/>
          </a:p>
        </p:txBody>
      </p:sp>
      <p:sp>
        <p:nvSpPr>
          <p:cNvPr id="11" name="テキスト ボックス 10"/>
          <p:cNvSpPr txBox="1"/>
          <p:nvPr/>
        </p:nvSpPr>
        <p:spPr>
          <a:xfrm>
            <a:off x="6086297" y="5205714"/>
            <a:ext cx="1107996" cy="369332"/>
          </a:xfrm>
          <a:prstGeom prst="rect">
            <a:avLst/>
          </a:prstGeom>
          <a:noFill/>
        </p:spPr>
        <p:txBody>
          <a:bodyPr wrap="none" rtlCol="0">
            <a:spAutoFit/>
          </a:bodyPr>
          <a:lstStyle/>
          <a:p>
            <a:r>
              <a:rPr kumimoji="1" lang="ja-JP" altLang="en-US" dirty="0"/>
              <a:t>実行結果</a:t>
            </a:r>
          </a:p>
        </p:txBody>
      </p:sp>
      <p:sp>
        <p:nvSpPr>
          <p:cNvPr id="12" name="テキスト ボックス 11"/>
          <p:cNvSpPr txBox="1"/>
          <p:nvPr/>
        </p:nvSpPr>
        <p:spPr>
          <a:xfrm>
            <a:off x="1011570" y="5813638"/>
            <a:ext cx="7120860" cy="646331"/>
          </a:xfrm>
          <a:prstGeom prst="rect">
            <a:avLst/>
          </a:prstGeom>
          <a:noFill/>
        </p:spPr>
        <p:txBody>
          <a:bodyPr wrap="none" rtlCol="0">
            <a:spAutoFit/>
          </a:bodyPr>
          <a:lstStyle/>
          <a:p>
            <a:r>
              <a:rPr kumimoji="1" lang="ja-JP" altLang="en-US" dirty="0" smtClean="0"/>
              <a:t>ラズパイの</a:t>
            </a:r>
            <a:r>
              <a:rPr kumimoji="1" lang="en-US" altLang="ja-JP" dirty="0" smtClean="0"/>
              <a:t>IP</a:t>
            </a:r>
            <a:r>
              <a:rPr kumimoji="1" lang="ja-JP" altLang="en-US" dirty="0" smtClean="0"/>
              <a:t>アドレスを自宅では「</a:t>
            </a:r>
            <a:r>
              <a:rPr kumimoji="1" lang="en-US" altLang="ja-JP" dirty="0" smtClean="0"/>
              <a:t>192.168</a:t>
            </a:r>
            <a:r>
              <a:rPr kumimoji="1" lang="en-US" altLang="ja-JP" dirty="0"/>
              <a:t>.</a:t>
            </a:r>
            <a:r>
              <a:rPr kumimoji="1" lang="en-US" altLang="ja-JP" dirty="0" smtClean="0"/>
              <a:t>1.81</a:t>
            </a:r>
            <a:r>
              <a:rPr kumimoji="1" lang="ja-JP" altLang="en-US" dirty="0" smtClean="0"/>
              <a:t>」に固定した。</a:t>
            </a:r>
            <a:endParaRPr kumimoji="1" lang="en-US" altLang="ja-JP" dirty="0" smtClean="0"/>
          </a:p>
          <a:p>
            <a:r>
              <a:rPr kumimoji="1" lang="en-US" altLang="ja-JP" dirty="0" smtClean="0"/>
              <a:t>PC</a:t>
            </a:r>
            <a:r>
              <a:rPr kumimoji="1" lang="ja-JP" altLang="en-US" dirty="0" smtClean="0"/>
              <a:t>からそこへアクセスし検証した結果ちゃんと動いている</a:t>
            </a:r>
            <a:r>
              <a:rPr kumimoji="1" lang="ja-JP" altLang="en-US" dirty="0" err="1" smtClean="0"/>
              <a:t>っぽい</a:t>
            </a:r>
            <a:r>
              <a:rPr kumimoji="1" lang="ja-JP" altLang="en-US" dirty="0" smtClean="0"/>
              <a:t>。</a:t>
            </a:r>
            <a:endParaRPr kumimoji="1" lang="en-US" altLang="ja-JP" dirty="0" smtClean="0"/>
          </a:p>
        </p:txBody>
      </p:sp>
    </p:spTree>
    <p:extLst>
      <p:ext uri="{BB962C8B-B14F-4D97-AF65-F5344CB8AC3E}">
        <p14:creationId xmlns:p14="http://schemas.microsoft.com/office/powerpoint/2010/main" val="11453396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a:t>
            </a:fld>
            <a:endParaRPr kumimoji="1" lang="ja-JP" altLang="en-US"/>
          </a:p>
        </p:txBody>
      </p:sp>
      <p:sp>
        <p:nvSpPr>
          <p:cNvPr id="6" name="タイトル 1"/>
          <p:cNvSpPr>
            <a:spLocks noGrp="1"/>
          </p:cNvSpPr>
          <p:nvPr>
            <p:ph type="title"/>
          </p:nvPr>
        </p:nvSpPr>
        <p:spPr/>
        <p:txBody>
          <a:bodyPr/>
          <a:lstStyle/>
          <a:p>
            <a:r>
              <a:rPr lang="ja-JP" altLang="en-US" sz="4000" dirty="0" smtClean="0"/>
              <a:t>ロードバランサに使われる技術</a:t>
            </a:r>
            <a:endParaRPr kumimoji="1" lang="ja-JP" altLang="en-US" dirty="0"/>
          </a:p>
        </p:txBody>
      </p:sp>
      <p:sp>
        <p:nvSpPr>
          <p:cNvPr id="7" name="コンテンツ プレースホルダー 2"/>
          <p:cNvSpPr txBox="1">
            <a:spLocks/>
          </p:cNvSpPr>
          <p:nvPr/>
        </p:nvSpPr>
        <p:spPr>
          <a:xfrm>
            <a:off x="275129" y="1690689"/>
            <a:ext cx="8510525" cy="479660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smtClean="0"/>
              <a:t>WEB</a:t>
            </a:r>
            <a:r>
              <a:rPr lang="ja-JP" altLang="en-US" dirty="0" smtClean="0"/>
              <a:t>サーバで</a:t>
            </a:r>
            <a:r>
              <a:rPr lang="ja-JP" altLang="en-US" dirty="0"/>
              <a:t>負荷分散するにはプロキシ機能を応用</a:t>
            </a:r>
            <a:r>
              <a:rPr lang="ja-JP" altLang="en-US" dirty="0" smtClean="0"/>
              <a:t>する</a:t>
            </a:r>
            <a:endParaRPr lang="en-US" altLang="ja-JP" dirty="0" smtClean="0"/>
          </a:p>
          <a:p>
            <a:pPr lvl="1"/>
            <a:endParaRPr lang="en-US" altLang="ja-JP" dirty="0" smtClean="0"/>
          </a:p>
          <a:p>
            <a:pPr lvl="1"/>
            <a:r>
              <a:rPr lang="ja-JP" altLang="en-US" dirty="0" smtClean="0"/>
              <a:t>フォワードプロキシ</a:t>
            </a:r>
            <a:endParaRPr lang="en-US" altLang="ja-JP" dirty="0" smtClean="0"/>
          </a:p>
          <a:p>
            <a:pPr lvl="2"/>
            <a:r>
              <a:rPr lang="en-US" altLang="ja-JP" sz="2200" dirty="0"/>
              <a:t>Client </a:t>
            </a:r>
            <a:r>
              <a:rPr lang="ja-JP" altLang="en-US" sz="2200" dirty="0"/>
              <a:t>から不特定の </a:t>
            </a:r>
            <a:r>
              <a:rPr lang="en-US" altLang="ja-JP" sz="2200" dirty="0"/>
              <a:t>Server </a:t>
            </a:r>
            <a:r>
              <a:rPr lang="ja-JP" altLang="en-US" sz="2200" dirty="0"/>
              <a:t>にアクセスする際、</a:t>
            </a:r>
            <a:r>
              <a:rPr lang="en-US" altLang="ja-JP" sz="2200" dirty="0"/>
              <a:t/>
            </a:r>
            <a:br>
              <a:rPr lang="en-US" altLang="ja-JP" sz="2200" dirty="0"/>
            </a:br>
            <a:r>
              <a:rPr lang="en-US" altLang="ja-JP" sz="2200" dirty="0">
                <a:solidFill>
                  <a:srgbClr val="FF0000"/>
                </a:solidFill>
              </a:rPr>
              <a:t>Client </a:t>
            </a:r>
            <a:r>
              <a:rPr lang="ja-JP" altLang="en-US" sz="2200" dirty="0">
                <a:solidFill>
                  <a:srgbClr val="FF0000"/>
                </a:solidFill>
              </a:rPr>
              <a:t>の代わりに通信</a:t>
            </a:r>
            <a:r>
              <a:rPr lang="ja-JP" altLang="en-US" sz="2200" dirty="0"/>
              <a:t>を行ってくれる</a:t>
            </a:r>
            <a:r>
              <a:rPr lang="ja-JP" altLang="en-US" sz="2200" dirty="0" smtClean="0"/>
              <a:t>もの</a:t>
            </a:r>
            <a:r>
              <a:rPr lang="ja-JP" altLang="en-US" sz="2200" dirty="0"/>
              <a:t>。</a:t>
            </a:r>
            <a:r>
              <a:rPr lang="ja-JP" altLang="en-US" sz="2200" dirty="0" smtClean="0"/>
              <a:t>企業</a:t>
            </a:r>
            <a:r>
              <a:rPr lang="ja-JP" altLang="en-US" sz="2200" dirty="0"/>
              <a:t>等の内部ネットワークとインターネットの間に設置</a:t>
            </a:r>
            <a:r>
              <a:rPr lang="ja-JP" altLang="en-US" sz="2200" dirty="0" smtClean="0"/>
              <a:t>される。セキュリティ</a:t>
            </a:r>
            <a:r>
              <a:rPr lang="ja-JP" altLang="en-US" sz="2200" dirty="0"/>
              <a:t>を確保する等の理由</a:t>
            </a:r>
            <a:r>
              <a:rPr lang="ja-JP" altLang="en-US" sz="2200" dirty="0" smtClean="0"/>
              <a:t>からクライアントに代わってインターネット</a:t>
            </a:r>
            <a:r>
              <a:rPr lang="ja-JP" altLang="en-US" sz="2200" dirty="0"/>
              <a:t>との接続を「代理」</a:t>
            </a:r>
            <a:r>
              <a:rPr lang="ja-JP" altLang="en-US" sz="2200" dirty="0" smtClean="0"/>
              <a:t>する。</a:t>
            </a:r>
            <a:r>
              <a:rPr lang="en-US" altLang="ja-JP" dirty="0" smtClean="0"/>
              <a:t/>
            </a:r>
            <a:br>
              <a:rPr lang="en-US" altLang="ja-JP" dirty="0" smtClean="0"/>
            </a:br>
            <a:endParaRPr lang="en-US" altLang="ja-JP" dirty="0" smtClean="0"/>
          </a:p>
          <a:p>
            <a:pPr lvl="1"/>
            <a:r>
              <a:rPr lang="ja-JP" altLang="en-US" dirty="0" smtClean="0"/>
              <a:t>リバースプロキシ</a:t>
            </a:r>
            <a:endParaRPr lang="en-US" altLang="ja-JP" dirty="0" smtClean="0"/>
          </a:p>
          <a:p>
            <a:pPr lvl="2"/>
            <a:r>
              <a:rPr lang="ja-JP" altLang="en-US" sz="2400" dirty="0"/>
              <a:t>不特定多数の </a:t>
            </a:r>
            <a:r>
              <a:rPr lang="en-US" altLang="ja-JP" sz="2400" dirty="0"/>
              <a:t>Client </a:t>
            </a:r>
            <a:r>
              <a:rPr lang="ja-JP" altLang="en-US" sz="2400" dirty="0"/>
              <a:t>から</a:t>
            </a:r>
            <a:r>
              <a:rPr lang="ja-JP" altLang="en-US" sz="2400" dirty="0" smtClean="0"/>
              <a:t>、特定</a:t>
            </a:r>
            <a:r>
              <a:rPr lang="ja-JP" altLang="en-US" sz="2400" dirty="0"/>
              <a:t>の </a:t>
            </a:r>
            <a:r>
              <a:rPr lang="en-US" altLang="ja-JP" sz="2400" dirty="0">
                <a:solidFill>
                  <a:srgbClr val="FF0000"/>
                </a:solidFill>
              </a:rPr>
              <a:t>Server </a:t>
            </a:r>
            <a:r>
              <a:rPr lang="ja-JP" altLang="en-US" sz="2400" dirty="0" smtClean="0">
                <a:solidFill>
                  <a:srgbClr val="FF0000"/>
                </a:solidFill>
              </a:rPr>
              <a:t>へ通信</a:t>
            </a:r>
            <a:r>
              <a:rPr lang="ja-JP" altLang="en-US" sz="2400" dirty="0">
                <a:solidFill>
                  <a:srgbClr val="FF0000"/>
                </a:solidFill>
              </a:rPr>
              <a:t>を代わり</a:t>
            </a:r>
            <a:r>
              <a:rPr lang="ja-JP" altLang="en-US" sz="2400" dirty="0"/>
              <a:t>に行って</a:t>
            </a:r>
            <a:r>
              <a:rPr lang="ja-JP" altLang="en-US" sz="2400" dirty="0" smtClean="0"/>
              <a:t>くれる。</a:t>
            </a:r>
            <a:r>
              <a:rPr lang="en-US" altLang="ja-JP" sz="2400" dirty="0" smtClean="0"/>
              <a:t>Web</a:t>
            </a:r>
            <a:r>
              <a:rPr lang="ja-JP" altLang="en-US" sz="2400" dirty="0" smtClean="0"/>
              <a:t>サーバへのアクセスはプロキシ</a:t>
            </a:r>
            <a:r>
              <a:rPr lang="en-US" altLang="ja-JP" sz="2400" dirty="0" smtClean="0"/>
              <a:t>―</a:t>
            </a:r>
            <a:r>
              <a:rPr lang="ja-JP" altLang="en-US" sz="2400" dirty="0" smtClean="0"/>
              <a:t>サーバが一括して受けるので直接アクセスはできない。</a:t>
            </a:r>
            <a:endParaRPr lang="en-US" altLang="ja-JP" sz="2400" dirty="0" smtClean="0"/>
          </a:p>
          <a:p>
            <a:pPr lvl="2"/>
            <a:endParaRPr lang="en-US" altLang="ja-JP" sz="2400" dirty="0"/>
          </a:p>
          <a:p>
            <a:pPr marL="914400" lvl="2" indent="0">
              <a:buNone/>
            </a:pPr>
            <a:r>
              <a:rPr lang="ja-JP" altLang="en-US" sz="2400" dirty="0" smtClean="0"/>
              <a:t>参考：</a:t>
            </a:r>
            <a:r>
              <a:rPr lang="en-US" altLang="ja-JP" sz="2400" dirty="0" smtClean="0"/>
              <a:t/>
            </a:r>
            <a:br>
              <a:rPr lang="en-US" altLang="ja-JP" sz="2400" dirty="0" smtClean="0"/>
            </a:br>
            <a:r>
              <a:rPr lang="en-US" altLang="ja-JP" sz="2400" dirty="0" smtClean="0"/>
              <a:t>https</a:t>
            </a:r>
            <a:r>
              <a:rPr lang="en-US" altLang="ja-JP" sz="2400" dirty="0"/>
              <a:t>://qiita.com/att55/items/162950627dc593c72f23</a:t>
            </a:r>
            <a:endParaRPr lang="en-US" altLang="ja-JP" sz="2400" dirty="0" smtClean="0"/>
          </a:p>
        </p:txBody>
      </p:sp>
      <p:sp>
        <p:nvSpPr>
          <p:cNvPr id="9" name="コンテンツ プレースホルダー 2"/>
          <p:cNvSpPr txBox="1">
            <a:spLocks/>
          </p:cNvSpPr>
          <p:nvPr/>
        </p:nvSpPr>
        <p:spPr>
          <a:xfrm>
            <a:off x="275129" y="3657601"/>
            <a:ext cx="7806190" cy="852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endParaRPr lang="en-US" altLang="ja-JP" dirty="0" smtClean="0"/>
          </a:p>
        </p:txBody>
      </p:sp>
      <p:sp>
        <p:nvSpPr>
          <p:cNvPr id="2" name="正方形/長方形 1"/>
          <p:cNvSpPr/>
          <p:nvPr/>
        </p:nvSpPr>
        <p:spPr>
          <a:xfrm>
            <a:off x="995320" y="4144194"/>
            <a:ext cx="2427611" cy="383057"/>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1" name="テキスト ボックス 10"/>
          <p:cNvSpPr txBox="1"/>
          <p:nvPr/>
        </p:nvSpPr>
        <p:spPr>
          <a:xfrm>
            <a:off x="3380469" y="4083909"/>
            <a:ext cx="2723823" cy="369332"/>
          </a:xfrm>
          <a:prstGeom prst="rect">
            <a:avLst/>
          </a:prstGeom>
          <a:noFill/>
        </p:spPr>
        <p:txBody>
          <a:bodyPr wrap="none" rtlCol="0">
            <a:spAutoFit/>
          </a:bodyPr>
          <a:lstStyle/>
          <a:p>
            <a:r>
              <a:rPr kumimoji="1" lang="ja-JP" altLang="en-US" b="1" dirty="0" smtClean="0">
                <a:solidFill>
                  <a:srgbClr val="FF0000"/>
                </a:solidFill>
              </a:rPr>
              <a:t>ロードバランサはこっち</a:t>
            </a:r>
            <a:endParaRPr kumimoji="1" lang="ja-JP" altLang="en-US" b="1" dirty="0">
              <a:solidFill>
                <a:srgbClr val="FF0000"/>
              </a:solidFill>
            </a:endParaRPr>
          </a:p>
        </p:txBody>
      </p:sp>
    </p:spTree>
    <p:extLst>
      <p:ext uri="{BB962C8B-B14F-4D97-AF65-F5344CB8AC3E}">
        <p14:creationId xmlns:p14="http://schemas.microsoft.com/office/powerpoint/2010/main" val="41294738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5055525"/>
            <a:ext cx="8771766" cy="1743792"/>
          </a:xfrm>
        </p:spPr>
        <p:txBody>
          <a:bodyPr>
            <a:noAutofit/>
          </a:bodyPr>
          <a:lstStyle/>
          <a:p>
            <a:pPr marL="0" indent="0">
              <a:buNone/>
            </a:pPr>
            <a:r>
              <a:rPr lang="ja-JP" altLang="en-US" sz="2300" dirty="0" smtClean="0"/>
              <a:t>別プログラムで計測した「現在の応答速度」「応答速度の平均」を監視できるようにした。</a:t>
            </a:r>
            <a:r>
              <a:rPr lang="ja-JP" altLang="ja-JP" sz="2300" dirty="0" smtClean="0"/>
              <a:t>平均</a:t>
            </a:r>
            <a:r>
              <a:rPr lang="ja-JP" altLang="ja-JP" sz="2300" dirty="0"/>
              <a:t>の方は</a:t>
            </a:r>
            <a:r>
              <a:rPr lang="en-US" altLang="ja-JP" sz="2300" dirty="0"/>
              <a:t>30</a:t>
            </a:r>
            <a:r>
              <a:rPr lang="ja-JP" altLang="ja-JP" sz="2300" dirty="0"/>
              <a:t>分に</a:t>
            </a:r>
            <a:r>
              <a:rPr lang="en-US" altLang="ja-JP" sz="2300" dirty="0"/>
              <a:t>1</a:t>
            </a:r>
            <a:r>
              <a:rPr lang="ja-JP" altLang="ja-JP" sz="2300" dirty="0"/>
              <a:t>回</a:t>
            </a:r>
            <a:r>
              <a:rPr lang="ja-JP" altLang="ja-JP" sz="2300" dirty="0" smtClean="0"/>
              <a:t>、現在</a:t>
            </a:r>
            <a:r>
              <a:rPr lang="ja-JP" altLang="en-US" sz="2300" dirty="0"/>
              <a:t>の方は</a:t>
            </a:r>
            <a:r>
              <a:rPr lang="en-US" altLang="ja-JP" sz="2300" dirty="0"/>
              <a:t>1</a:t>
            </a:r>
            <a:r>
              <a:rPr lang="ja-JP" altLang="en-US" sz="2300" dirty="0"/>
              <a:t>分に</a:t>
            </a:r>
            <a:r>
              <a:rPr lang="en-US" altLang="ja-JP" sz="2300" dirty="0"/>
              <a:t>1</a:t>
            </a:r>
            <a:r>
              <a:rPr lang="ja-JP" altLang="en-US" sz="2300" dirty="0"/>
              <a:t>回リクエストを送信している関係で、完全なリアルタイムではな</a:t>
            </a:r>
            <a:r>
              <a:rPr lang="ja-JP" altLang="en-US" sz="2300" dirty="0" smtClean="0"/>
              <a:t>いがサーバに異常があったら分かるようになっている。</a:t>
            </a:r>
            <a:endParaRPr lang="en-US" altLang="ja-JP" sz="23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20</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9633" y="1487564"/>
            <a:ext cx="4284734" cy="3317419"/>
          </a:xfrm>
          <a:prstGeom prst="rect">
            <a:avLst/>
          </a:prstGeom>
        </p:spPr>
      </p:pic>
      <p:sp>
        <p:nvSpPr>
          <p:cNvPr id="8" name="コンテンツ プレースホルダー 2"/>
          <p:cNvSpPr txBox="1">
            <a:spLocks/>
          </p:cNvSpPr>
          <p:nvPr/>
        </p:nvSpPr>
        <p:spPr>
          <a:xfrm>
            <a:off x="5286627" y="2032337"/>
            <a:ext cx="3544312" cy="27726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2400" dirty="0" smtClean="0"/>
          </a:p>
        </p:txBody>
      </p:sp>
    </p:spTree>
    <p:extLst>
      <p:ext uri="{BB962C8B-B14F-4D97-AF65-F5344CB8AC3E}">
        <p14:creationId xmlns:p14="http://schemas.microsoft.com/office/powerpoint/2010/main" val="29078096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91314" y="4960418"/>
            <a:ext cx="8771766" cy="1497026"/>
          </a:xfrm>
        </p:spPr>
        <p:txBody>
          <a:bodyPr>
            <a:normAutofit/>
          </a:bodyPr>
          <a:lstStyle/>
          <a:p>
            <a:pPr marL="0" indent="0">
              <a:buNone/>
            </a:pPr>
            <a:r>
              <a:rPr lang="ja-JP" altLang="en-US" sz="2000" dirty="0" smtClean="0"/>
              <a:t>自作関数を作り、取得したレスポンス速度に応じて評価、コメントするようにした。主観的にならない様、評価</a:t>
            </a:r>
            <a:r>
              <a:rPr lang="ja-JP" altLang="en-US" sz="2000" dirty="0"/>
              <a:t>は</a:t>
            </a:r>
            <a:r>
              <a:rPr lang="en-US" altLang="ja-JP" sz="2000" dirty="0"/>
              <a:t>Google</a:t>
            </a:r>
            <a:r>
              <a:rPr lang="ja-JP" altLang="en-US" sz="2000" dirty="0"/>
              <a:t>の開発者向け</a:t>
            </a:r>
            <a:r>
              <a:rPr lang="ja-JP" altLang="en-US" sz="2000" dirty="0" smtClean="0"/>
              <a:t>学習サイト「</a:t>
            </a:r>
            <a:r>
              <a:rPr lang="en-US" altLang="ja-JP" sz="2000" dirty="0" err="1"/>
              <a:t>web.dev</a:t>
            </a:r>
            <a:r>
              <a:rPr lang="ja-JP" altLang="en-US" sz="2000" dirty="0"/>
              <a:t>」が収集したユーザエクスペリエンスを参考にしている。</a:t>
            </a:r>
          </a:p>
          <a:p>
            <a:pPr marL="0" indent="0">
              <a:buNone/>
            </a:pPr>
            <a:r>
              <a:rPr lang="ja-JP" altLang="en-US" sz="2000" dirty="0" smtClean="0"/>
              <a:t>参考：</a:t>
            </a:r>
            <a:r>
              <a:rPr lang="en-US" altLang="ja-JP" sz="2000" dirty="0" smtClean="0"/>
              <a:t>https</a:t>
            </a:r>
            <a:r>
              <a:rPr lang="en-US" altLang="ja-JP" sz="2000" dirty="0"/>
              <a:t>://web.dev/rail/</a:t>
            </a:r>
            <a:endParaRPr lang="en-US" altLang="ja-JP" sz="2000" dirty="0" smtClean="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21</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b="53050"/>
          <a:stretch/>
        </p:blipFill>
        <p:spPr>
          <a:xfrm>
            <a:off x="628650" y="1811418"/>
            <a:ext cx="3826903" cy="2776765"/>
          </a:xfrm>
          <a:prstGeom prst="rect">
            <a:avLst/>
          </a:prstGeom>
        </p:spPr>
      </p:pic>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t="45781"/>
          <a:stretch/>
        </p:blipFill>
        <p:spPr>
          <a:xfrm>
            <a:off x="4677197" y="1811418"/>
            <a:ext cx="3405864" cy="2853855"/>
          </a:xfrm>
          <a:prstGeom prst="rect">
            <a:avLst/>
          </a:prstGeom>
        </p:spPr>
      </p:pic>
    </p:spTree>
    <p:extLst>
      <p:ext uri="{BB962C8B-B14F-4D97-AF65-F5344CB8AC3E}">
        <p14:creationId xmlns:p14="http://schemas.microsoft.com/office/powerpoint/2010/main" val="35250545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3</a:t>
            </a:fld>
            <a:endParaRPr kumimoji="1" lang="ja-JP" altLang="en-US"/>
          </a:p>
        </p:txBody>
      </p:sp>
      <p:sp>
        <p:nvSpPr>
          <p:cNvPr id="6" name="タイトル 1"/>
          <p:cNvSpPr>
            <a:spLocks noGrp="1"/>
          </p:cNvSpPr>
          <p:nvPr>
            <p:ph type="title"/>
          </p:nvPr>
        </p:nvSpPr>
        <p:spPr>
          <a:xfrm>
            <a:off x="604289" y="365126"/>
            <a:ext cx="8157004" cy="1325563"/>
          </a:xfrm>
        </p:spPr>
        <p:txBody>
          <a:bodyPr>
            <a:normAutofit fontScale="90000"/>
          </a:bodyPr>
          <a:lstStyle/>
          <a:p>
            <a:r>
              <a:rPr kumimoji="1" lang="en-US" altLang="ja-JP" sz="4000" dirty="0" err="1" smtClean="0"/>
              <a:t>nginx</a:t>
            </a:r>
            <a:r>
              <a:rPr kumimoji="1" lang="ja-JP" altLang="en-US" sz="4000" dirty="0" smtClean="0"/>
              <a:t>を使った</a:t>
            </a:r>
            <a:r>
              <a:rPr kumimoji="1" lang="en-US" altLang="ja-JP" sz="4000" dirty="0" smtClean="0"/>
              <a:t/>
            </a:r>
            <a:br>
              <a:rPr kumimoji="1" lang="en-US" altLang="ja-JP" sz="4000" dirty="0" smtClean="0"/>
            </a:br>
            <a:r>
              <a:rPr kumimoji="1" lang="ja-JP" altLang="en-US" sz="4000" dirty="0" smtClean="0"/>
              <a:t>ラウンドロビン方式のロードバランス</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pic>
        <p:nvPicPr>
          <p:cNvPr id="2" name="報告用録画">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85743" y="1513177"/>
            <a:ext cx="5881087" cy="3675679"/>
          </a:xfrm>
          <a:prstGeom prst="rect">
            <a:avLst/>
          </a:prstGeom>
        </p:spPr>
      </p:pic>
      <p:sp>
        <p:nvSpPr>
          <p:cNvPr id="9" name="コンテンツ プレースホルダー 2"/>
          <p:cNvSpPr>
            <a:spLocks noGrp="1"/>
          </p:cNvSpPr>
          <p:nvPr>
            <p:ph idx="1"/>
          </p:nvPr>
        </p:nvSpPr>
        <p:spPr>
          <a:xfrm>
            <a:off x="632666" y="5359772"/>
            <a:ext cx="7882684" cy="1421354"/>
          </a:xfrm>
        </p:spPr>
        <p:txBody>
          <a:bodyPr>
            <a:noAutofit/>
          </a:bodyPr>
          <a:lstStyle/>
          <a:p>
            <a:pPr marL="0" indent="0">
              <a:buNone/>
            </a:pPr>
            <a:r>
              <a:rPr lang="ja-JP" altLang="en-US" sz="2300" dirty="0" smtClean="0"/>
              <a:t>コンフィグから設定を変更</a:t>
            </a:r>
            <a:r>
              <a:rPr lang="en-US" altLang="ja-JP" sz="1800" dirty="0" smtClean="0"/>
              <a:t>(</a:t>
            </a:r>
            <a:r>
              <a:rPr lang="ja-JP" altLang="en-US" sz="1800" dirty="0" smtClean="0"/>
              <a:t>次ページで説明</a:t>
            </a:r>
            <a:r>
              <a:rPr lang="en-US" altLang="ja-JP" sz="1800" dirty="0" smtClean="0"/>
              <a:t>)</a:t>
            </a:r>
            <a:r>
              <a:rPr lang="ja-JP" altLang="en-US" sz="2300" dirty="0" smtClean="0"/>
              <a:t>して</a:t>
            </a:r>
            <a:r>
              <a:rPr lang="en-US" altLang="ja-JP" sz="2300" dirty="0" smtClean="0"/>
              <a:t/>
            </a:r>
            <a:br>
              <a:rPr lang="en-US" altLang="ja-JP" sz="2300" dirty="0" smtClean="0"/>
            </a:br>
            <a:r>
              <a:rPr lang="en-US" altLang="ja-JP" sz="2300" dirty="0" smtClean="0"/>
              <a:t>Nginx</a:t>
            </a:r>
            <a:r>
              <a:rPr lang="ja-JP" altLang="en-US" sz="2300" dirty="0" smtClean="0"/>
              <a:t>の</a:t>
            </a:r>
            <a:r>
              <a:rPr lang="en-US" altLang="ja-JP" sz="2300" dirty="0" smtClean="0"/>
              <a:t>WEB</a:t>
            </a:r>
            <a:r>
              <a:rPr lang="ja-JP" altLang="en-US" sz="2300" dirty="0" smtClean="0"/>
              <a:t>サーバで</a:t>
            </a:r>
            <a:r>
              <a:rPr lang="en-US" altLang="ja-JP" sz="2300" dirty="0" smtClean="0"/>
              <a:t>localhost</a:t>
            </a:r>
            <a:r>
              <a:rPr lang="ja-JP" altLang="en-US" sz="2300" dirty="0" smtClean="0"/>
              <a:t>に</a:t>
            </a:r>
            <a:r>
              <a:rPr lang="ja-JP" altLang="en-US" sz="2300" dirty="0" smtClean="0"/>
              <a:t>アクセス</a:t>
            </a:r>
            <a:r>
              <a:rPr lang="ja-JP" altLang="en-US" sz="2300" dirty="0" smtClean="0"/>
              <a:t>したところ、</a:t>
            </a:r>
            <a:r>
              <a:rPr lang="ja-JP" altLang="en-US" sz="2300" dirty="0" smtClean="0"/>
              <a:t>検索</a:t>
            </a:r>
            <a:r>
              <a:rPr lang="ja-JP" altLang="en-US" sz="2300" dirty="0" smtClean="0"/>
              <a:t>システムを積んだラズパイ</a:t>
            </a:r>
            <a:r>
              <a:rPr lang="en-US" altLang="ja-JP" sz="2300" dirty="0" smtClean="0"/>
              <a:t>3</a:t>
            </a:r>
            <a:r>
              <a:rPr lang="ja-JP" altLang="en-US" sz="2300" dirty="0" smtClean="0"/>
              <a:t>台にリバースされた。</a:t>
            </a:r>
            <a:r>
              <a:rPr lang="en-US" altLang="ja-JP" sz="2300" dirty="0" smtClean="0"/>
              <a:t/>
            </a:r>
            <a:br>
              <a:rPr lang="en-US" altLang="ja-JP" sz="2300" dirty="0" smtClean="0"/>
            </a:br>
            <a:r>
              <a:rPr lang="ja-JP" altLang="en-US" sz="2300" dirty="0" smtClean="0"/>
              <a:t>ラウンドロビン</a:t>
            </a:r>
            <a:r>
              <a:rPr lang="ja-JP" altLang="en-US" sz="2300" dirty="0" smtClean="0"/>
              <a:t>方式でロードバランスされた</a:t>
            </a:r>
            <a:r>
              <a:rPr lang="en-US" altLang="ja-JP" sz="1800" dirty="0" smtClean="0"/>
              <a:t>(o^―^o</a:t>
            </a:r>
            <a:r>
              <a:rPr lang="en-US" altLang="ja-JP" sz="1800" dirty="0" smtClean="0"/>
              <a:t>)</a:t>
            </a:r>
            <a:r>
              <a:rPr lang="ja-JP" altLang="en-US" sz="1800" dirty="0"/>
              <a:t>うれしい</a:t>
            </a:r>
            <a:endParaRPr lang="ja-JP" altLang="en-US" sz="2300" dirty="0"/>
          </a:p>
        </p:txBody>
      </p:sp>
    </p:spTree>
    <p:extLst>
      <p:ext uri="{BB962C8B-B14F-4D97-AF65-F5344CB8AC3E}">
        <p14:creationId xmlns:p14="http://schemas.microsoft.com/office/powerpoint/2010/main" val="24633317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a:t>
            </a:fld>
            <a:endParaRPr kumimoji="1" lang="ja-JP" altLang="en-US"/>
          </a:p>
        </p:txBody>
      </p:sp>
      <p:sp>
        <p:nvSpPr>
          <p:cNvPr id="6" name="タイトル 1"/>
          <p:cNvSpPr>
            <a:spLocks noGrp="1"/>
          </p:cNvSpPr>
          <p:nvPr>
            <p:ph type="title"/>
          </p:nvPr>
        </p:nvSpPr>
        <p:spPr>
          <a:xfrm>
            <a:off x="604289" y="365126"/>
            <a:ext cx="8157004" cy="1325563"/>
          </a:xfrm>
        </p:spPr>
        <p:txBody>
          <a:bodyPr>
            <a:normAutofit fontScale="90000"/>
          </a:bodyPr>
          <a:lstStyle/>
          <a:p>
            <a:r>
              <a:rPr kumimoji="1" lang="en-US" altLang="ja-JP" sz="4000" dirty="0" err="1" smtClean="0"/>
              <a:t>nginx</a:t>
            </a:r>
            <a:r>
              <a:rPr kumimoji="1" lang="ja-JP" altLang="en-US" sz="4000" dirty="0" smtClean="0"/>
              <a:t>を使った</a:t>
            </a:r>
            <a:r>
              <a:rPr kumimoji="1" lang="en-US" altLang="ja-JP" sz="4000" dirty="0" smtClean="0"/>
              <a:t/>
            </a:r>
            <a:br>
              <a:rPr kumimoji="1" lang="en-US" altLang="ja-JP" sz="4000" dirty="0" smtClean="0"/>
            </a:br>
            <a:r>
              <a:rPr kumimoji="1" lang="ja-JP" altLang="en-US" sz="4000" dirty="0" smtClean="0"/>
              <a:t>ラウンドロビン方式のロードバランス</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589049" y="5143383"/>
            <a:ext cx="7882684" cy="1307232"/>
          </a:xfrm>
        </p:spPr>
        <p:txBody>
          <a:bodyPr>
            <a:noAutofit/>
          </a:bodyPr>
          <a:lstStyle/>
          <a:p>
            <a:pPr marL="0" indent="0">
              <a:buNone/>
            </a:pPr>
            <a:r>
              <a:rPr lang="en-US" altLang="ja-JP" sz="2300" dirty="0" smtClean="0"/>
              <a:t>Server{}</a:t>
            </a:r>
            <a:r>
              <a:rPr lang="ja-JP" altLang="en-US" sz="2300" dirty="0" smtClean="0"/>
              <a:t>は</a:t>
            </a:r>
            <a:r>
              <a:rPr lang="en-US" altLang="ja-JP" sz="2300" dirty="0" smtClean="0"/>
              <a:t>80</a:t>
            </a:r>
            <a:r>
              <a:rPr lang="ja-JP" altLang="en-US" sz="2300" dirty="0"/>
              <a:t>番ポート</a:t>
            </a:r>
            <a:r>
              <a:rPr lang="en-US" altLang="ja-JP" sz="2300" dirty="0"/>
              <a:t>localhost</a:t>
            </a:r>
            <a:r>
              <a:rPr lang="ja-JP" altLang="en-US" sz="2300" dirty="0"/>
              <a:t>でアクセスがあったら場合、</a:t>
            </a:r>
            <a:r>
              <a:rPr lang="en-US" altLang="ja-JP" sz="2300" dirty="0" err="1"/>
              <a:t>proxy_pass</a:t>
            </a:r>
            <a:r>
              <a:rPr lang="en-US" altLang="ja-JP" sz="2300" dirty="0"/>
              <a:t> </a:t>
            </a:r>
            <a:r>
              <a:rPr lang="ja-JP" altLang="en-US" sz="2300" dirty="0"/>
              <a:t>に書いた</a:t>
            </a:r>
            <a:r>
              <a:rPr lang="en-US" altLang="ja-JP" sz="2300" dirty="0"/>
              <a:t>URL</a:t>
            </a:r>
            <a:r>
              <a:rPr lang="ja-JP" altLang="en-US" sz="2300" dirty="0"/>
              <a:t>へリバースされる</a:t>
            </a:r>
            <a:r>
              <a:rPr lang="ja-JP" altLang="en-US" sz="2300" dirty="0" smtClean="0"/>
              <a:t>。</a:t>
            </a:r>
            <a:r>
              <a:rPr lang="en-US" altLang="ja-JP" sz="2300" dirty="0" smtClean="0"/>
              <a:t>Upstream</a:t>
            </a:r>
            <a:r>
              <a:rPr lang="ja-JP" altLang="en-US" sz="2300" dirty="0"/>
              <a:t>でロードバランスに使うサーバ群を</a:t>
            </a:r>
            <a:r>
              <a:rPr lang="en-US" altLang="ja-JP" sz="2300" dirty="0"/>
              <a:t>backend1</a:t>
            </a:r>
            <a:r>
              <a:rPr lang="ja-JP" altLang="en-US" sz="2300" dirty="0"/>
              <a:t>と名前を付けグループ化している。</a:t>
            </a:r>
          </a:p>
        </p:txBody>
      </p:sp>
      <p:pic>
        <p:nvPicPr>
          <p:cNvPr id="5" name="図 4"/>
          <p:cNvPicPr>
            <a:picLocks noChangeAspect="1"/>
          </p:cNvPicPr>
          <p:nvPr/>
        </p:nvPicPr>
        <p:blipFill rotWithShape="1">
          <a:blip r:embed="rId2"/>
          <a:srcRect l="6236" t="33828" r="70554" b="41487"/>
          <a:stretch/>
        </p:blipFill>
        <p:spPr>
          <a:xfrm>
            <a:off x="2263351" y="1690689"/>
            <a:ext cx="4194599" cy="2788317"/>
          </a:xfrm>
          <a:prstGeom prst="rect">
            <a:avLst/>
          </a:prstGeom>
        </p:spPr>
      </p:pic>
      <p:sp>
        <p:nvSpPr>
          <p:cNvPr id="10" name="コンテンツ プレースホルダー 2"/>
          <p:cNvSpPr txBox="1">
            <a:spLocks/>
          </p:cNvSpPr>
          <p:nvPr/>
        </p:nvSpPr>
        <p:spPr>
          <a:xfrm>
            <a:off x="1803950" y="4555848"/>
            <a:ext cx="5113399" cy="3897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300" dirty="0" smtClean="0"/>
              <a:t>ロードバランスする部分の</a:t>
            </a:r>
            <a:r>
              <a:rPr lang="en-US" altLang="ja-JP" sz="2300" dirty="0" err="1" smtClean="0"/>
              <a:t>Config</a:t>
            </a:r>
            <a:r>
              <a:rPr lang="ja-JP" altLang="en-US" sz="2300" dirty="0" smtClean="0"/>
              <a:t>設定</a:t>
            </a:r>
            <a:endParaRPr lang="ja-JP" altLang="en-US" sz="2300" dirty="0"/>
          </a:p>
        </p:txBody>
      </p:sp>
    </p:spTree>
    <p:extLst>
      <p:ext uri="{BB962C8B-B14F-4D97-AF65-F5344CB8AC3E}">
        <p14:creationId xmlns:p14="http://schemas.microsoft.com/office/powerpoint/2010/main" val="16770766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研究背景</a:t>
            </a:r>
            <a:endParaRPr kumimoji="1" lang="ja-JP" altLang="en-US" dirty="0"/>
          </a:p>
        </p:txBody>
      </p:sp>
      <p:sp>
        <p:nvSpPr>
          <p:cNvPr id="3" name="コンテンツ プレースホルダー 2"/>
          <p:cNvSpPr>
            <a:spLocks noGrp="1"/>
          </p:cNvSpPr>
          <p:nvPr>
            <p:ph idx="1"/>
          </p:nvPr>
        </p:nvSpPr>
        <p:spPr>
          <a:xfrm>
            <a:off x="628650" y="1491992"/>
            <a:ext cx="7886700" cy="4351338"/>
          </a:xfrm>
        </p:spPr>
        <p:txBody>
          <a:bodyPr>
            <a:normAutofit fontScale="92500" lnSpcReduction="10000"/>
          </a:bodyPr>
          <a:lstStyle/>
          <a:p>
            <a:endParaRPr lang="en-US" altLang="ja-JP" dirty="0"/>
          </a:p>
          <a:p>
            <a:r>
              <a:rPr lang="ja-JP" altLang="en-US" dirty="0"/>
              <a:t>昨今の</a:t>
            </a:r>
            <a:r>
              <a:rPr lang="en-US" altLang="ja-JP" dirty="0"/>
              <a:t>WEB</a:t>
            </a:r>
            <a:r>
              <a:rPr lang="ja-JP" altLang="en-US" dirty="0"/>
              <a:t>ページは電気や水道などと同じく重要なライフラインになりつつある。</a:t>
            </a:r>
          </a:p>
          <a:p>
            <a:endParaRPr lang="ja-JP" altLang="en-US" dirty="0"/>
          </a:p>
          <a:p>
            <a:r>
              <a:rPr lang="ja-JP" altLang="en-US" dirty="0"/>
              <a:t>しかしアクセスが増加すると、応答速度の低下や</a:t>
            </a:r>
            <a:r>
              <a:rPr lang="ja-JP" altLang="en-US" dirty="0" smtClean="0"/>
              <a:t>接続しにくいなど、サービス</a:t>
            </a:r>
            <a:r>
              <a:rPr lang="ja-JP" altLang="en-US" dirty="0"/>
              <a:t>の低下に</a:t>
            </a:r>
            <a:r>
              <a:rPr lang="ja-JP" altLang="en-US" dirty="0" smtClean="0"/>
              <a:t>つながってしまう。</a:t>
            </a:r>
            <a:endParaRPr lang="ja-JP" altLang="en-US" dirty="0"/>
          </a:p>
          <a:p>
            <a:endParaRPr lang="ja-JP" altLang="en-US" dirty="0"/>
          </a:p>
          <a:p>
            <a:r>
              <a:rPr lang="ja-JP" altLang="en-US" dirty="0"/>
              <a:t>サービスを止めることなく、サーバの保守や修理、拡張等が行えるロードバランサーの需要</a:t>
            </a:r>
            <a:r>
              <a:rPr lang="ja-JP" altLang="en-US" dirty="0" smtClean="0"/>
              <a:t>は今後</a:t>
            </a:r>
            <a:r>
              <a:rPr lang="ja-JP" altLang="en-US" dirty="0"/>
              <a:t>、増加傾向になると予想される</a:t>
            </a:r>
            <a:r>
              <a:rPr lang="ja-JP" altLang="en-US" dirty="0" smtClean="0"/>
              <a:t>。</a:t>
            </a:r>
            <a:endParaRPr lang="ja-JP" altLang="en-US"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a:t>
            </a:fld>
            <a:endParaRPr kumimoji="1" lang="ja-JP" altLang="en-US"/>
          </a:p>
        </p:txBody>
      </p:sp>
    </p:spTree>
    <p:extLst>
      <p:ext uri="{BB962C8B-B14F-4D97-AF65-F5344CB8AC3E}">
        <p14:creationId xmlns:p14="http://schemas.microsoft.com/office/powerpoint/2010/main" val="2099709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研究動機</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dirty="0"/>
              <a:t>ロードバランサー</a:t>
            </a:r>
            <a:r>
              <a:rPr lang="ja-JP" altLang="en-US" dirty="0" smtClean="0"/>
              <a:t>は順に接続先を均等に割り振る方法や、</a:t>
            </a:r>
            <a:r>
              <a:rPr lang="ja-JP" altLang="en-US" dirty="0"/>
              <a:t>コネクション数が最も少ないサーバに</a:t>
            </a:r>
            <a:r>
              <a:rPr lang="ja-JP" altLang="en-US" dirty="0" smtClean="0"/>
              <a:t>転送する方法がとられている。</a:t>
            </a:r>
            <a:endParaRPr lang="en-US" altLang="ja-JP" dirty="0" smtClean="0"/>
          </a:p>
          <a:p>
            <a:endParaRPr kumimoji="1" lang="en-US" altLang="ja-JP" dirty="0"/>
          </a:p>
          <a:p>
            <a:r>
              <a:rPr lang="ja-JP" altLang="en-US" dirty="0" smtClean="0"/>
              <a:t>しかしこの方法では、</a:t>
            </a:r>
            <a:r>
              <a:rPr lang="ja-JP" altLang="ja-JP" dirty="0" smtClean="0"/>
              <a:t>応答</a:t>
            </a:r>
            <a:r>
              <a:rPr lang="ja-JP" altLang="ja-JP" dirty="0"/>
              <a:t>速度</a:t>
            </a:r>
            <a:r>
              <a:rPr lang="ja-JP" altLang="ja-JP" dirty="0" smtClean="0"/>
              <a:t>が</a:t>
            </a:r>
            <a:r>
              <a:rPr lang="ja-JP" altLang="en-US" dirty="0"/>
              <a:t>遅い</a:t>
            </a:r>
            <a:r>
              <a:rPr lang="ja-JP" altLang="ja-JP" dirty="0" smtClean="0"/>
              <a:t>サーバ</a:t>
            </a:r>
            <a:r>
              <a:rPr lang="ja-JP" altLang="ja-JP" dirty="0"/>
              <a:t>につないでしまうと返って速度が落ち</a:t>
            </a:r>
            <a:r>
              <a:rPr lang="ja-JP" altLang="ja-JP" dirty="0" smtClean="0"/>
              <a:t>てしま</a:t>
            </a:r>
            <a:r>
              <a:rPr lang="ja-JP" altLang="en-US" dirty="0" smtClean="0"/>
              <a:t>う。</a:t>
            </a:r>
            <a:endParaRPr lang="en-US" altLang="ja-JP" dirty="0" smtClean="0"/>
          </a:p>
          <a:p>
            <a:endParaRPr lang="en-US" altLang="ja-JP" dirty="0"/>
          </a:p>
          <a:p>
            <a:r>
              <a:rPr lang="ja-JP" altLang="en-US" dirty="0" smtClean="0"/>
              <a:t>コネクション数だけでなく応答速度も考慮したロードバランサーが必要ではないかと考えた。</a:t>
            </a:r>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6</a:t>
            </a:fld>
            <a:endParaRPr kumimoji="1" lang="ja-JP" altLang="en-US"/>
          </a:p>
        </p:txBody>
      </p:sp>
    </p:spTree>
    <p:extLst>
      <p:ext uri="{BB962C8B-B14F-4D97-AF65-F5344CB8AC3E}">
        <p14:creationId xmlns:p14="http://schemas.microsoft.com/office/powerpoint/2010/main" val="2906526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研究目的</a:t>
            </a:r>
            <a:endParaRPr kumimoji="1" lang="ja-JP" altLang="en-US"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7</a:t>
            </a:fld>
            <a:endParaRPr kumimoji="1" lang="ja-JP" altLang="en-US"/>
          </a:p>
        </p:txBody>
      </p:sp>
      <p:sp>
        <p:nvSpPr>
          <p:cNvPr id="5" name="コンテンツ プレースホルダー 2"/>
          <p:cNvSpPr>
            <a:spLocks noGrp="1"/>
          </p:cNvSpPr>
          <p:nvPr>
            <p:ph idx="1"/>
          </p:nvPr>
        </p:nvSpPr>
        <p:spPr>
          <a:xfrm>
            <a:off x="628650" y="1847851"/>
            <a:ext cx="7886700" cy="4326372"/>
          </a:xfrm>
        </p:spPr>
        <p:txBody>
          <a:bodyPr/>
          <a:lstStyle/>
          <a:p>
            <a:r>
              <a:rPr lang="ja-JP" altLang="en-US" dirty="0" smtClean="0"/>
              <a:t>応答速度を考慮</a:t>
            </a:r>
            <a:r>
              <a:rPr lang="ja-JP" altLang="en-US" dirty="0"/>
              <a:t>した</a:t>
            </a:r>
            <a:r>
              <a:rPr lang="ja-JP" altLang="en-US" dirty="0" smtClean="0"/>
              <a:t>ロードバランサーの構築。</a:t>
            </a:r>
            <a:endParaRPr lang="en-US" altLang="ja-JP" dirty="0" smtClean="0"/>
          </a:p>
          <a:p>
            <a:endParaRPr lang="en-US" altLang="ja-JP" dirty="0"/>
          </a:p>
          <a:p>
            <a:r>
              <a:rPr lang="ja-JP" altLang="en-US" dirty="0" smtClean="0"/>
              <a:t>サーバを監視し評価するシステムの構築。</a:t>
            </a:r>
            <a:endParaRPr lang="en-US" altLang="ja-JP" dirty="0" smtClean="0"/>
          </a:p>
          <a:p>
            <a:endParaRPr lang="en-US" altLang="ja-JP" dirty="0" smtClean="0"/>
          </a:p>
          <a:p>
            <a:r>
              <a:rPr lang="ja-JP" altLang="en-US" dirty="0" smtClean="0"/>
              <a:t>応答速度が著しく低下しているサーバの重みづけを下げるアルゴリズムの提案。</a:t>
            </a:r>
            <a:endParaRPr lang="en-US" altLang="ja-JP" dirty="0" smtClean="0"/>
          </a:p>
          <a:p>
            <a:pPr marL="0" indent="0">
              <a:buNone/>
            </a:pPr>
            <a:endParaRPr lang="en-US" altLang="ja-JP" dirty="0" smtClean="0"/>
          </a:p>
          <a:p>
            <a:endParaRPr kumimoji="1" lang="en-US" altLang="ja-JP" dirty="0"/>
          </a:p>
          <a:p>
            <a:endParaRPr kumimoji="1" lang="en-US" altLang="ja-JP" dirty="0" smtClean="0"/>
          </a:p>
        </p:txBody>
      </p:sp>
    </p:spTree>
    <p:extLst>
      <p:ext uri="{BB962C8B-B14F-4D97-AF65-F5344CB8AC3E}">
        <p14:creationId xmlns:p14="http://schemas.microsoft.com/office/powerpoint/2010/main" val="4183958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8</a:t>
            </a:fld>
            <a:endParaRPr kumimoji="1" lang="ja-JP" altLang="en-US" dirty="0"/>
          </a:p>
        </p:txBody>
      </p:sp>
      <p:pic>
        <p:nvPicPr>
          <p:cNvPr id="2" name="図 1"/>
          <p:cNvPicPr>
            <a:picLocks noChangeAspect="1"/>
          </p:cNvPicPr>
          <p:nvPr/>
        </p:nvPicPr>
        <p:blipFill>
          <a:blip r:embed="rId2"/>
          <a:stretch>
            <a:fillRect/>
          </a:stretch>
        </p:blipFill>
        <p:spPr>
          <a:xfrm>
            <a:off x="567979" y="966351"/>
            <a:ext cx="7643275" cy="5755125"/>
          </a:xfrm>
          <a:prstGeom prst="rect">
            <a:avLst/>
          </a:prstGeom>
        </p:spPr>
      </p:pic>
      <p:sp>
        <p:nvSpPr>
          <p:cNvPr id="22" name="タイトル 1"/>
          <p:cNvSpPr>
            <a:spLocks noGrp="1"/>
          </p:cNvSpPr>
          <p:nvPr>
            <p:ph type="title"/>
          </p:nvPr>
        </p:nvSpPr>
        <p:spPr>
          <a:xfrm>
            <a:off x="263883" y="242761"/>
            <a:ext cx="7886700" cy="781527"/>
          </a:xfrm>
        </p:spPr>
        <p:txBody>
          <a:bodyPr/>
          <a:lstStyle/>
          <a:p>
            <a:r>
              <a:rPr kumimoji="1" lang="ja-JP" altLang="en-US" dirty="0" smtClean="0"/>
              <a:t>提案方式</a:t>
            </a:r>
            <a:endParaRPr kumimoji="1" lang="ja-JP" altLang="en-US" dirty="0"/>
          </a:p>
        </p:txBody>
      </p:sp>
      <p:sp>
        <p:nvSpPr>
          <p:cNvPr id="8" name="右矢印 7"/>
          <p:cNvSpPr/>
          <p:nvPr/>
        </p:nvSpPr>
        <p:spPr>
          <a:xfrm rot="16200000">
            <a:off x="805157" y="5203178"/>
            <a:ext cx="493615" cy="332322"/>
          </a:xfrm>
          <a:prstGeom prst="rightArrow">
            <a:avLst/>
          </a:prstGeom>
          <a:solidFill>
            <a:srgbClr val="92D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 name="スマイル 2"/>
          <p:cNvSpPr/>
          <p:nvPr/>
        </p:nvSpPr>
        <p:spPr>
          <a:xfrm>
            <a:off x="809203" y="5543044"/>
            <a:ext cx="485523" cy="477431"/>
          </a:xfrm>
          <a:prstGeom prst="smileyFace">
            <a:avLst/>
          </a:prstGeom>
          <a:solidFill>
            <a:schemeClr val="accent4">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3" name="テキスト ボックス 22"/>
          <p:cNvSpPr txBox="1"/>
          <p:nvPr/>
        </p:nvSpPr>
        <p:spPr>
          <a:xfrm>
            <a:off x="613382" y="5987019"/>
            <a:ext cx="877163" cy="369332"/>
          </a:xfrm>
          <a:prstGeom prst="rect">
            <a:avLst/>
          </a:prstGeom>
          <a:noFill/>
        </p:spPr>
        <p:txBody>
          <a:bodyPr wrap="none" rtlCol="0">
            <a:spAutoFit/>
          </a:bodyPr>
          <a:lstStyle/>
          <a:p>
            <a:r>
              <a:rPr kumimoji="1" lang="ja-JP" altLang="en-US" b="1" dirty="0" smtClean="0"/>
              <a:t>ユーザ</a:t>
            </a:r>
            <a:endParaRPr kumimoji="1" lang="ja-JP" altLang="en-US" b="1" dirty="0"/>
          </a:p>
        </p:txBody>
      </p:sp>
    </p:spTree>
    <p:extLst>
      <p:ext uri="{BB962C8B-B14F-4D97-AF65-F5344CB8AC3E}">
        <p14:creationId xmlns:p14="http://schemas.microsoft.com/office/powerpoint/2010/main" val="43258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63914" y="195193"/>
            <a:ext cx="7886700" cy="1325563"/>
          </a:xfrm>
        </p:spPr>
        <p:txBody>
          <a:bodyPr/>
          <a:lstStyle/>
          <a:p>
            <a:r>
              <a:rPr lang="ja-JP" altLang="en-US" sz="4000" dirty="0" smtClean="0"/>
              <a:t>設定反映による稼働率低下問題</a:t>
            </a:r>
            <a:endParaRPr kumimoji="1" lang="ja-JP" altLang="en-US"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9</a:t>
            </a:fld>
            <a:endParaRPr kumimoji="1" lang="ja-JP" altLang="en-US"/>
          </a:p>
        </p:txBody>
      </p:sp>
      <p:sp>
        <p:nvSpPr>
          <p:cNvPr id="5" name="コンテンツ プレースホルダー 2"/>
          <p:cNvSpPr>
            <a:spLocks noGrp="1"/>
          </p:cNvSpPr>
          <p:nvPr>
            <p:ph idx="1"/>
          </p:nvPr>
        </p:nvSpPr>
        <p:spPr>
          <a:xfrm>
            <a:off x="468074" y="1333515"/>
            <a:ext cx="8078380" cy="5205398"/>
          </a:xfrm>
        </p:spPr>
        <p:txBody>
          <a:bodyPr>
            <a:noAutofit/>
          </a:bodyPr>
          <a:lstStyle/>
          <a:p>
            <a:r>
              <a:rPr lang="ja-JP" altLang="en-US" sz="2000" dirty="0" smtClean="0"/>
              <a:t>速度が落ちているサーバの重みづけをコンフィグから変える。</a:t>
            </a:r>
            <a:endParaRPr lang="en-US" altLang="ja-JP" sz="2000" dirty="0" smtClean="0"/>
          </a:p>
          <a:p>
            <a:pPr marL="0" indent="0">
              <a:buNone/>
            </a:pPr>
            <a:r>
              <a:rPr lang="ja-JP" altLang="en-US" sz="2300" dirty="0" smtClean="0"/>
              <a:t>＜問題点＞</a:t>
            </a:r>
            <a:endParaRPr lang="en-US" altLang="ja-JP" sz="2300" dirty="0" smtClean="0"/>
          </a:p>
          <a:p>
            <a:pPr marL="0" indent="0">
              <a:buNone/>
            </a:pPr>
            <a:r>
              <a:rPr lang="ja-JP" altLang="en-US" sz="2300" dirty="0" smtClean="0"/>
              <a:t>設定を反映させている間サーバーを停止しなくてはいけないのでは？</a:t>
            </a:r>
            <a:r>
              <a:rPr lang="ja-JP" altLang="en-US" sz="2300" dirty="0" smtClean="0"/>
              <a:t>（</a:t>
            </a:r>
            <a:r>
              <a:rPr lang="ja-JP" altLang="en-US" sz="2300" dirty="0"/>
              <a:t>通信の</a:t>
            </a:r>
            <a:r>
              <a:rPr lang="ja-JP" altLang="en-US" sz="2300" dirty="0" smtClean="0"/>
              <a:t>継続性が無いなら</a:t>
            </a:r>
            <a:r>
              <a:rPr lang="en-US" altLang="ja-JP" sz="2300" dirty="0" smtClean="0"/>
              <a:t>LB</a:t>
            </a:r>
            <a:r>
              <a:rPr lang="ja-JP" altLang="en-US" sz="2300" dirty="0" smtClean="0"/>
              <a:t>として本末転倒</a:t>
            </a:r>
            <a:r>
              <a:rPr lang="en-US" altLang="ja-JP" sz="2300" dirty="0" smtClean="0"/>
              <a:t>…</a:t>
            </a:r>
            <a:r>
              <a:rPr lang="ja-JP" altLang="en-US" sz="2300" dirty="0" smtClean="0"/>
              <a:t>）</a:t>
            </a:r>
            <a:endParaRPr lang="en-US" altLang="ja-JP" sz="2300" dirty="0"/>
          </a:p>
          <a:p>
            <a:pPr marL="0" indent="0">
              <a:buNone/>
            </a:pPr>
            <a:r>
              <a:rPr lang="ja-JP" altLang="en-US" sz="2300" dirty="0" smtClean="0"/>
              <a:t>＜解決方法＞</a:t>
            </a:r>
            <a:endParaRPr lang="en-US" altLang="ja-JP" sz="2300" dirty="0" smtClean="0"/>
          </a:p>
          <a:p>
            <a:pPr marL="0" indent="0">
              <a:buNone/>
            </a:pPr>
            <a:r>
              <a:rPr lang="ja-JP" altLang="en-US" sz="2300" dirty="0" smtClean="0"/>
              <a:t>下記のサイトによると「</a:t>
            </a:r>
            <a:r>
              <a:rPr lang="en-US" altLang="ja-JP" sz="2300" dirty="0" smtClean="0"/>
              <a:t>”</a:t>
            </a:r>
            <a:r>
              <a:rPr lang="en-US" altLang="ja-JP" sz="2300" dirty="0" err="1" smtClean="0"/>
              <a:t>systemctl</a:t>
            </a:r>
            <a:r>
              <a:rPr lang="en-US" altLang="ja-JP" sz="2300" dirty="0" smtClean="0"/>
              <a:t> reload </a:t>
            </a:r>
            <a:r>
              <a:rPr lang="en-US" altLang="ja-JP" sz="2300" dirty="0" err="1" smtClean="0"/>
              <a:t>nginx</a:t>
            </a:r>
            <a:r>
              <a:rPr lang="en-US" altLang="ja-JP" sz="2300" dirty="0" smtClean="0"/>
              <a:t>”</a:t>
            </a:r>
            <a:r>
              <a:rPr lang="ja-JP" altLang="en-US" sz="2300" dirty="0" smtClean="0"/>
              <a:t>はリクエスト処理中でないものを順次終了させるため、リクエストを受け付けできない時間が発生しません。」と書かれていた。</a:t>
            </a:r>
            <a:r>
              <a:rPr lang="en-US" altLang="ja-JP" sz="2300" dirty="0" smtClean="0"/>
              <a:t/>
            </a:r>
            <a:br>
              <a:rPr lang="en-US" altLang="ja-JP" sz="2300" dirty="0" smtClean="0"/>
            </a:br>
            <a:r>
              <a:rPr lang="en-US" altLang="ja-JP" sz="2300" dirty="0" smtClean="0"/>
              <a:t/>
            </a:r>
            <a:br>
              <a:rPr lang="en-US" altLang="ja-JP" sz="2300" dirty="0" smtClean="0"/>
            </a:br>
            <a:r>
              <a:rPr lang="ja-JP" altLang="en-US" sz="1800" dirty="0" smtClean="0"/>
              <a:t>「</a:t>
            </a:r>
            <a:r>
              <a:rPr lang="en-US" altLang="ja-JP" sz="1800" dirty="0" err="1" smtClean="0"/>
              <a:t>qiita</a:t>
            </a:r>
            <a:r>
              <a:rPr lang="ja-JP" altLang="en-US" sz="1800" dirty="0" smtClean="0"/>
              <a:t>－</a:t>
            </a:r>
            <a:r>
              <a:rPr lang="en-US" altLang="ja-JP" sz="1800" dirty="0" err="1" smtClean="0"/>
              <a:t>nginx</a:t>
            </a:r>
            <a:r>
              <a:rPr lang="ja-JP" altLang="en-US" sz="1800" dirty="0"/>
              <a:t>実践ガイド</a:t>
            </a:r>
            <a:r>
              <a:rPr lang="ja-JP" altLang="en-US" sz="1800" dirty="0" smtClean="0"/>
              <a:t>」</a:t>
            </a:r>
            <a:r>
              <a:rPr lang="en-US" altLang="ja-JP" sz="1800" dirty="0" smtClean="0"/>
              <a:t/>
            </a:r>
            <a:br>
              <a:rPr lang="en-US" altLang="ja-JP" sz="1800" dirty="0" smtClean="0"/>
            </a:br>
            <a:r>
              <a:rPr lang="en-US" altLang="ja-JP" sz="1800" dirty="0" smtClean="0"/>
              <a:t>  </a:t>
            </a:r>
            <a:r>
              <a:rPr lang="en-US" altLang="ja-JP" sz="1800" dirty="0" smtClean="0">
                <a:hlinkClick r:id="rId2"/>
              </a:rPr>
              <a:t>https://qiita.com/u310i/items/3b99b2dfb4897ca83374</a:t>
            </a:r>
            <a:r>
              <a:rPr lang="en-US" altLang="ja-JP" sz="1800" dirty="0" smtClean="0"/>
              <a:t/>
            </a:r>
            <a:br>
              <a:rPr lang="en-US" altLang="ja-JP" sz="1800" dirty="0" smtClean="0"/>
            </a:br>
            <a:endParaRPr lang="en-US" altLang="ja-JP" sz="2300" dirty="0" smtClean="0"/>
          </a:p>
          <a:p>
            <a:pPr marL="0" indent="0">
              <a:buNone/>
            </a:pPr>
            <a:r>
              <a:rPr lang="ja-JP" altLang="en-US" sz="2300" dirty="0" smtClean="0">
                <a:solidFill>
                  <a:srgbClr val="FF0000"/>
                </a:solidFill>
              </a:rPr>
              <a:t>⇒ユーザ利用時、コンフィグの設定を変更しても</a:t>
            </a:r>
            <a:r>
              <a:rPr lang="en-US" altLang="ja-JP" sz="2300" dirty="0" smtClean="0">
                <a:solidFill>
                  <a:srgbClr val="FF0000"/>
                </a:solidFill>
              </a:rPr>
              <a:t/>
            </a:r>
            <a:br>
              <a:rPr lang="en-US" altLang="ja-JP" sz="2300" dirty="0" smtClean="0">
                <a:solidFill>
                  <a:srgbClr val="FF0000"/>
                </a:solidFill>
              </a:rPr>
            </a:br>
            <a:r>
              <a:rPr lang="ja-JP" altLang="en-US" sz="2300" dirty="0" smtClean="0">
                <a:solidFill>
                  <a:srgbClr val="FF0000"/>
                </a:solidFill>
              </a:rPr>
              <a:t>　サービスに影響はなさそう。</a:t>
            </a:r>
            <a:endParaRPr kumimoji="1" lang="en-US" altLang="ja-JP" sz="2300" dirty="0"/>
          </a:p>
        </p:txBody>
      </p:sp>
    </p:spTree>
    <p:extLst>
      <p:ext uri="{BB962C8B-B14F-4D97-AF65-F5344CB8AC3E}">
        <p14:creationId xmlns:p14="http://schemas.microsoft.com/office/powerpoint/2010/main" val="1647455158"/>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12132</TotalTime>
  <Words>1007</Words>
  <Application>Microsoft Office PowerPoint</Application>
  <PresentationFormat>画面に合わせる (4:3)</PresentationFormat>
  <Paragraphs>106</Paragraphs>
  <Slides>21</Slides>
  <Notes>0</Notes>
  <HiddenSlides>0</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21</vt:i4>
      </vt:variant>
    </vt:vector>
  </HeadingPairs>
  <TitlesOfParts>
    <vt:vector size="27" baseType="lpstr">
      <vt:lpstr>游ゴシック</vt:lpstr>
      <vt:lpstr>游ゴシック Light</vt:lpstr>
      <vt:lpstr>Arial</vt:lpstr>
      <vt:lpstr>Calibri</vt:lpstr>
      <vt:lpstr>Calibri Light</vt:lpstr>
      <vt:lpstr>Office テーマ</vt:lpstr>
      <vt:lpstr>観光地検索システムに おけるレスポンス速度を 考慮したロードバランサ―</vt:lpstr>
      <vt:lpstr>ロードバランサに使われる技術</vt:lpstr>
      <vt:lpstr>nginxを使った ラウンドロビン方式のロードバランス</vt:lpstr>
      <vt:lpstr>nginxを使った ラウンドロビン方式のロードバランス</vt:lpstr>
      <vt:lpstr>研究背景</vt:lpstr>
      <vt:lpstr>研究動機</vt:lpstr>
      <vt:lpstr>研究目的</vt:lpstr>
      <vt:lpstr>提案方式</vt:lpstr>
      <vt:lpstr>設定反映による稼働率低下問題</vt:lpstr>
      <vt:lpstr>今後について</vt:lpstr>
      <vt:lpstr>関連研究</vt:lpstr>
      <vt:lpstr>既存技術</vt:lpstr>
      <vt:lpstr>研究課題</vt:lpstr>
      <vt:lpstr>研究課題</vt:lpstr>
      <vt:lpstr>卒研 プログラム 実験システムの説明</vt:lpstr>
      <vt:lpstr>Kait.jp応答速度の計測結果</vt:lpstr>
      <vt:lpstr>平均を出すプログラム</vt:lpstr>
      <vt:lpstr>プログラムが正しく動いているか</vt:lpstr>
      <vt:lpstr>ラズパイ上に検索システムの作成</vt:lpstr>
      <vt:lpstr>応答速度を監視するシステム</vt:lpstr>
      <vt:lpstr>応答速度を監視するシステム</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ブロックプログラミングを用いたプログラムの論理的思考・コーディングを身に着けるための研究</dc:title>
  <dc:creator>s1821121</dc:creator>
  <cp:lastModifiedBy>松尾 祐介</cp:lastModifiedBy>
  <cp:revision>145</cp:revision>
  <dcterms:created xsi:type="dcterms:W3CDTF">2021-05-14T04:47:49Z</dcterms:created>
  <dcterms:modified xsi:type="dcterms:W3CDTF">2021-07-01T22:14:49Z</dcterms:modified>
</cp:coreProperties>
</file>